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7" r:id="rId2"/>
    <p:sldId id="293" r:id="rId3"/>
    <p:sldId id="555" r:id="rId4"/>
    <p:sldId id="556" r:id="rId5"/>
    <p:sldId id="548" r:id="rId6"/>
    <p:sldId id="549" r:id="rId7"/>
    <p:sldId id="550" r:id="rId8"/>
    <p:sldId id="551" r:id="rId9"/>
    <p:sldId id="552" r:id="rId10"/>
    <p:sldId id="559" r:id="rId11"/>
    <p:sldId id="560" r:id="rId12"/>
    <p:sldId id="561" r:id="rId13"/>
    <p:sldId id="554" r:id="rId14"/>
    <p:sldId id="287" r:id="rId15"/>
    <p:sldId id="288" r:id="rId16"/>
    <p:sldId id="289" r:id="rId17"/>
    <p:sldId id="290" r:id="rId18"/>
    <p:sldId id="291" r:id="rId19"/>
    <p:sldId id="292" r:id="rId20"/>
    <p:sldId id="286"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ll" initials="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95B"/>
    <a:srgbClr val="B7202E"/>
    <a:srgbClr val="B7242A"/>
    <a:srgbClr val="B6202E"/>
    <a:srgbClr val="ED1C24"/>
    <a:srgbClr val="231F20"/>
    <a:srgbClr val="FFCB05"/>
    <a:srgbClr val="B5202E"/>
    <a:srgbClr val="603312"/>
    <a:srgbClr val="F582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86410" autoAdjust="0"/>
  </p:normalViewPr>
  <p:slideViewPr>
    <p:cSldViewPr>
      <p:cViewPr varScale="1">
        <p:scale>
          <a:sx n="74" d="100"/>
          <a:sy n="74" d="100"/>
        </p:scale>
        <p:origin x="456" y="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2429E15-13B4-4F06-868B-150720423955}" type="datetimeFigureOut">
              <a:rPr lang="en-US" smtClean="0"/>
              <a:t>10/10/2022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8FD6E2-E41B-49CA-8B5B-7ECA25710946}" type="slidenum">
              <a:rPr lang="en-US" smtClean="0"/>
              <a:t>‹#›</a:t>
            </a:fld>
            <a:endParaRPr lang="en-US" dirty="0"/>
          </a:p>
        </p:txBody>
      </p:sp>
    </p:spTree>
    <p:extLst>
      <p:ext uri="{BB962C8B-B14F-4D97-AF65-F5344CB8AC3E}">
        <p14:creationId xmlns:p14="http://schemas.microsoft.com/office/powerpoint/2010/main" val="353883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776302-E70E-492D-90ED-C42903430BD7}" type="datetimeFigureOut">
              <a:rPr lang="en-US" smtClean="0"/>
              <a:t>10/10/2022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3F5E98-26F4-40A6-B719-BC904029A85E}" type="slidenum">
              <a:rPr lang="en-US" smtClean="0"/>
              <a:t>‹#›</a:t>
            </a:fld>
            <a:endParaRPr lang="en-US" dirty="0"/>
          </a:p>
        </p:txBody>
      </p:sp>
    </p:spTree>
    <p:extLst>
      <p:ext uri="{BB962C8B-B14F-4D97-AF65-F5344CB8AC3E}">
        <p14:creationId xmlns:p14="http://schemas.microsoft.com/office/powerpoint/2010/main" val="201402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33F5E98-26F4-40A6-B719-BC904029A85E}" type="slidenum">
              <a:rPr lang="en-US" smtClean="0"/>
              <a:t>18</a:t>
            </a:fld>
            <a:endParaRPr lang="en-US" dirty="0"/>
          </a:p>
        </p:txBody>
      </p:sp>
    </p:spTree>
    <p:extLst>
      <p:ext uri="{BB962C8B-B14F-4D97-AF65-F5344CB8AC3E}">
        <p14:creationId xmlns:p14="http://schemas.microsoft.com/office/powerpoint/2010/main" val="2411178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TextBox 5"/>
          <p:cNvSpPr txBox="1"/>
          <p:nvPr userDrawn="1"/>
        </p:nvSpPr>
        <p:spPr>
          <a:xfrm>
            <a:off x="2057400" y="1219200"/>
            <a:ext cx="7559798" cy="769441"/>
          </a:xfrm>
          <a:prstGeom prst="rect">
            <a:avLst/>
          </a:prstGeom>
          <a:noFill/>
        </p:spPr>
        <p:txBody>
          <a:bodyPr wrap="square" rtlCol="0">
            <a:spAutoFit/>
          </a:bodyPr>
          <a:lstStyle/>
          <a:p>
            <a:r>
              <a:rPr lang="en-US" sz="4400" b="1" dirty="0">
                <a:solidFill>
                  <a:srgbClr val="B7202E"/>
                </a:solidFill>
                <a:latin typeface="+mj-lt"/>
              </a:rPr>
              <a:t>Title Slide</a:t>
            </a:r>
          </a:p>
        </p:txBody>
      </p:sp>
      <p:sp>
        <p:nvSpPr>
          <p:cNvPr id="7" name="TextBox 6"/>
          <p:cNvSpPr txBox="1"/>
          <p:nvPr userDrawn="1"/>
        </p:nvSpPr>
        <p:spPr>
          <a:xfrm>
            <a:off x="2133600" y="2743200"/>
            <a:ext cx="5257800" cy="461665"/>
          </a:xfrm>
          <a:prstGeom prst="rect">
            <a:avLst/>
          </a:prstGeom>
          <a:noFill/>
        </p:spPr>
        <p:txBody>
          <a:bodyPr wrap="square" rtlCol="0">
            <a:spAutoFit/>
          </a:bodyPr>
          <a:lstStyle/>
          <a:p>
            <a:r>
              <a:rPr lang="en-US" sz="2400" b="0" dirty="0"/>
              <a:t>Author</a:t>
            </a:r>
          </a:p>
        </p:txBody>
      </p:sp>
      <p:sp>
        <p:nvSpPr>
          <p:cNvPr id="8" name="Rectangle 7"/>
          <p:cNvSpPr/>
          <p:nvPr userDrawn="1"/>
        </p:nvSpPr>
        <p:spPr>
          <a:xfrm>
            <a:off x="0" y="2362200"/>
            <a:ext cx="609600" cy="4495799"/>
          </a:xfrm>
          <a:prstGeom prst="rect">
            <a:avLst/>
          </a:prstGeom>
          <a:solidFill>
            <a:srgbClr val="B7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810001" y="6553201"/>
            <a:ext cx="2411756" cy="304798"/>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1" name="Rectangle 10"/>
          <p:cNvSpPr/>
          <p:nvPr userDrawn="1"/>
        </p:nvSpPr>
        <p:spPr>
          <a:xfrm>
            <a:off x="0" y="6553200"/>
            <a:ext cx="3810000" cy="304799"/>
          </a:xfrm>
          <a:prstGeom prst="rect">
            <a:avLst/>
          </a:prstGeom>
          <a:solidFill>
            <a:srgbClr val="B7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2" name="Picture 11">
            <a:extLst>
              <a:ext uri="{FF2B5EF4-FFF2-40B4-BE49-F238E27FC236}">
                <a16:creationId xmlns="" xmlns:a16="http://schemas.microsoft.com/office/drawing/2014/main" id="{55FD2F6F-6359-4501-95F7-06827D3779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8722" y="193931"/>
            <a:ext cx="2577078" cy="644269"/>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a:prstGeom prst="rect">
            <a:avLst/>
          </a:prstGeom>
        </p:spPr>
        <p:txBody>
          <a:bodyPr vert="eaVert"/>
          <a:lstStyle>
            <a:lvl1pPr>
              <a:defRPr sz="3200" b="1"/>
            </a:lvl1pPr>
          </a:lstStyle>
          <a:p>
            <a:r>
              <a:rPr lang="en-US" dirty="0"/>
              <a:t>Click to edit Master title style</a:t>
            </a:r>
            <a:endParaRPr dirty="0"/>
          </a:p>
        </p:txBody>
      </p:sp>
      <p:sp>
        <p:nvSpPr>
          <p:cNvPr id="3" name="Vertical Text Placeholder 2"/>
          <p:cNvSpPr>
            <a:spLocks noGrp="1"/>
          </p:cNvSpPr>
          <p:nvPr>
            <p:ph type="body" orient="vert" idx="1"/>
          </p:nvPr>
        </p:nvSpPr>
        <p:spPr>
          <a:xfrm>
            <a:off x="1104900" y="365125"/>
            <a:ext cx="8098896"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5"/>
          <p:cNvSpPr>
            <a:spLocks noGrp="1"/>
          </p:cNvSpPr>
          <p:nvPr>
            <p:ph type="sldNum" sz="quarter" idx="12"/>
          </p:nvPr>
        </p:nvSpPr>
        <p:spPr>
          <a:xfrm>
            <a:off x="11300346" y="6535299"/>
            <a:ext cx="799484" cy="365125"/>
          </a:xfrm>
          <a:prstGeom prst="rect">
            <a:avLst/>
          </a:prstGeom>
        </p:spPr>
        <p:txBody>
          <a:bodyPr/>
          <a:lstStyle>
            <a:lvl1pPr>
              <a:defRPr sz="1600" baseline="0">
                <a:solidFill>
                  <a:srgbClr val="58595B"/>
                </a:solidFill>
                <a:latin typeface="Fira Sans" pitchFamily="34" charset="0"/>
                <a:ea typeface="Fira Sans" pitchFamily="34" charset="0"/>
              </a:defRPr>
            </a:lvl1pPr>
          </a:lstStyle>
          <a:p>
            <a:fld id="{0FF54DE5-C571-48E8-A5BC-B369434E2F44}" type="slidenum">
              <a:rPr lang="en-US" smtClean="0"/>
              <a:pPr/>
              <a:t>‹#›</a:t>
            </a:fld>
            <a:endParaRPr lang="en-US" dirty="0"/>
          </a:p>
        </p:txBody>
      </p:sp>
      <p:sp>
        <p:nvSpPr>
          <p:cNvPr id="9" name="Rectangle 8"/>
          <p:cNvSpPr/>
          <p:nvPr userDrawn="1"/>
        </p:nvSpPr>
        <p:spPr>
          <a:xfrm>
            <a:off x="0" y="2362200"/>
            <a:ext cx="609600" cy="4495799"/>
          </a:xfrm>
          <a:prstGeom prst="rect">
            <a:avLst/>
          </a:prstGeom>
          <a:solidFill>
            <a:srgbClr val="B7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810001" y="6553201"/>
            <a:ext cx="2411756" cy="304798"/>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1" name="Rectangle 10"/>
          <p:cNvSpPr/>
          <p:nvPr userDrawn="1"/>
        </p:nvSpPr>
        <p:spPr>
          <a:xfrm>
            <a:off x="0" y="6553200"/>
            <a:ext cx="3810000" cy="304799"/>
          </a:xfrm>
          <a:prstGeom prst="rect">
            <a:avLst/>
          </a:prstGeom>
          <a:solidFill>
            <a:srgbClr val="B7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s (short)">
    <p:spTree>
      <p:nvGrpSpPr>
        <p:cNvPr id="1" name=""/>
        <p:cNvGrpSpPr/>
        <p:nvPr/>
      </p:nvGrpSpPr>
      <p:grpSpPr>
        <a:xfrm>
          <a:off x="0" y="0"/>
          <a:ext cx="0" cy="0"/>
          <a:chOff x="0" y="0"/>
          <a:chExt cx="0" cy="0"/>
        </a:xfrm>
      </p:grpSpPr>
      <p:sp>
        <p:nvSpPr>
          <p:cNvPr id="16" name="Picture Placeholder 7">
            <a:extLst>
              <a:ext uri="{FF2B5EF4-FFF2-40B4-BE49-F238E27FC236}">
                <a16:creationId xmlns="" xmlns:a16="http://schemas.microsoft.com/office/drawing/2014/main" id="{AFB771EE-5FE8-4675-B823-C10E798A784A}"/>
              </a:ext>
            </a:extLst>
          </p:cNvPr>
          <p:cNvSpPr>
            <a:spLocks noGrp="1"/>
          </p:cNvSpPr>
          <p:nvPr>
            <p:ph type="pic" sz="quarter" idx="13"/>
          </p:nvPr>
        </p:nvSpPr>
        <p:spPr>
          <a:xfrm>
            <a:off x="6096000" y="0"/>
            <a:ext cx="6096000" cy="6857083"/>
          </a:xfrm>
          <a:prstGeom prst="rect">
            <a:avLst/>
          </a:prstGeom>
        </p:spPr>
        <p:txBody>
          <a:bodyPr lIns="121899" tIns="60949" rIns="121899" bIns="60949"/>
          <a:lstStyle/>
          <a:p>
            <a:r>
              <a:rPr lang="en-GB" noProof="0" dirty="0"/>
              <a:t>Click icon to add picture</a:t>
            </a:r>
          </a:p>
        </p:txBody>
      </p:sp>
      <p:sp>
        <p:nvSpPr>
          <p:cNvPr id="10" name="Content Placeholder 2">
            <a:extLst>
              <a:ext uri="{FF2B5EF4-FFF2-40B4-BE49-F238E27FC236}">
                <a16:creationId xmlns="" xmlns:a16="http://schemas.microsoft.com/office/drawing/2014/main" id="{CD3F108E-47F6-4444-9CEE-D7CA1355338D}"/>
              </a:ext>
            </a:extLst>
          </p:cNvPr>
          <p:cNvSpPr>
            <a:spLocks noGrp="1"/>
          </p:cNvSpPr>
          <p:nvPr>
            <p:ph idx="17"/>
          </p:nvPr>
        </p:nvSpPr>
        <p:spPr>
          <a:xfrm>
            <a:off x="720000" y="1823437"/>
            <a:ext cx="5040000" cy="4318667"/>
          </a:xfrm>
          <a:prstGeom prst="rect">
            <a:avLst/>
          </a:prstGeom>
        </p:spPr>
        <p:txBody>
          <a:bodyPr lIns="121899" tIns="60949" rIns="121899" bIns="60949"/>
          <a:lstStyle>
            <a:lvl1pPr marL="335941" indent="-335941">
              <a:lnSpc>
                <a:spcPct val="85000"/>
              </a:lnSpc>
              <a:spcAft>
                <a:spcPts val="1066"/>
              </a:spcAft>
              <a:tabLst>
                <a:tab pos="335941" algn="l"/>
              </a:tabLst>
              <a:defRPr sz="2100" b="1" i="0" cap="none" spc="-13" baseline="0">
                <a:latin typeface="+mj-lt"/>
              </a:defRPr>
            </a:lvl1pPr>
            <a:lvl2pPr marL="335941" indent="-335941">
              <a:lnSpc>
                <a:spcPct val="85000"/>
              </a:lnSpc>
              <a:spcAft>
                <a:spcPts val="2133"/>
              </a:spcAft>
              <a:buNone/>
              <a:tabLst>
                <a:tab pos="335941" algn="l"/>
              </a:tabLst>
              <a:defRPr sz="2100" b="0" spc="-13" baseline="0">
                <a:latin typeface="+mn-lt"/>
              </a:defRPr>
            </a:lvl2pPr>
            <a:lvl3pPr marL="287950" indent="-287950">
              <a:lnSpc>
                <a:spcPct val="85000"/>
              </a:lnSpc>
              <a:spcAft>
                <a:spcPts val="800"/>
              </a:spcAft>
              <a:buClr>
                <a:schemeClr val="accent1"/>
              </a:buClr>
              <a:buFont typeface="Arial" panose="020B0604020202020204" pitchFamily="34" charset="0"/>
              <a:buChar char="–"/>
              <a:defRPr sz="2100" spc="-13" baseline="0"/>
            </a:lvl3pPr>
            <a:lvl4pPr marL="575899" indent="-287950">
              <a:lnSpc>
                <a:spcPct val="85000"/>
              </a:lnSpc>
              <a:spcAft>
                <a:spcPts val="800"/>
              </a:spcAft>
              <a:buClr>
                <a:schemeClr val="accent1"/>
              </a:buClr>
              <a:buFont typeface="Arial" panose="020B0604020202020204" pitchFamily="34" charset="0"/>
              <a:buChar char="–"/>
              <a:defRPr sz="2100" spc="-13" baseline="0"/>
            </a:lvl4pPr>
            <a:lvl5pPr marL="575899" indent="-287950">
              <a:lnSpc>
                <a:spcPct val="85000"/>
              </a:lnSpc>
              <a:spcAft>
                <a:spcPts val="800"/>
              </a:spcAft>
              <a:buClr>
                <a:schemeClr val="tx2"/>
              </a:buClr>
              <a:buFont typeface="Arial" panose="020B0604020202020204" pitchFamily="34" charset="0"/>
              <a:buChar char="–"/>
              <a:defRPr sz="2100" baseline="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p:txBody>
      </p:sp>
      <p:sp>
        <p:nvSpPr>
          <p:cNvPr id="12" name="Title 1">
            <a:extLst>
              <a:ext uri="{FF2B5EF4-FFF2-40B4-BE49-F238E27FC236}">
                <a16:creationId xmlns="" xmlns:a16="http://schemas.microsoft.com/office/drawing/2014/main" id="{9EEF42BF-89DD-468F-B45A-033C7392A78B}"/>
              </a:ext>
            </a:extLst>
          </p:cNvPr>
          <p:cNvSpPr>
            <a:spLocks noGrp="1"/>
          </p:cNvSpPr>
          <p:nvPr>
            <p:ph type="title"/>
          </p:nvPr>
        </p:nvSpPr>
        <p:spPr>
          <a:xfrm>
            <a:off x="720000" y="551829"/>
            <a:ext cx="5040000" cy="959704"/>
          </a:xfrm>
          <a:prstGeom prst="rect">
            <a:avLst/>
          </a:prstGeom>
        </p:spPr>
        <p:txBody>
          <a:bodyPr lIns="121899" tIns="60949" rIns="121899" bIns="60949"/>
          <a:lstStyle>
            <a:lvl1pPr>
              <a:defRPr sz="3200" b="1"/>
            </a:lvl1pPr>
          </a:lstStyle>
          <a:p>
            <a:r>
              <a:rPr lang="en-GB" noProof="0" dirty="0"/>
              <a:t>Click to edit Master title style</a:t>
            </a:r>
          </a:p>
        </p:txBody>
      </p:sp>
      <p:sp>
        <p:nvSpPr>
          <p:cNvPr id="13" name="Text Placeholder 2">
            <a:extLst>
              <a:ext uri="{FF2B5EF4-FFF2-40B4-BE49-F238E27FC236}">
                <a16:creationId xmlns="" xmlns:a16="http://schemas.microsoft.com/office/drawing/2014/main" id="{E9A380C8-1202-4543-8D75-F60840F59805}"/>
              </a:ext>
            </a:extLst>
          </p:cNvPr>
          <p:cNvSpPr>
            <a:spLocks noGrp="1"/>
          </p:cNvSpPr>
          <p:nvPr>
            <p:ph type="body" sz="quarter" idx="19"/>
          </p:nvPr>
        </p:nvSpPr>
        <p:spPr>
          <a:xfrm>
            <a:off x="960000" y="6310052"/>
            <a:ext cx="4560000" cy="143889"/>
          </a:xfrm>
          <a:prstGeom prst="rect">
            <a:avLst/>
          </a:prstGeom>
        </p:spPr>
        <p:txBody>
          <a:bodyPr lIns="121899" tIns="60949" rIns="121899" bIns="60949"/>
          <a:lstStyle>
            <a:lvl1pPr>
              <a:lnSpc>
                <a:spcPct val="100000"/>
              </a:lnSpc>
              <a:spcAft>
                <a:spcPts val="0"/>
              </a:spcAft>
              <a:defRPr sz="1100" b="1" i="0" cap="all" spc="0" baseline="0">
                <a:latin typeface="+mj-lt"/>
              </a:defRPr>
            </a:lvl1pPr>
            <a:lvl2pPr>
              <a:defRPr sz="1100" b="1" i="0" cap="all" baseline="0">
                <a:latin typeface="+mj-lt"/>
              </a:defRPr>
            </a:lvl2pPr>
            <a:lvl3pPr>
              <a:defRPr sz="1100" b="1" i="0" cap="all" baseline="0">
                <a:latin typeface="+mj-lt"/>
              </a:defRPr>
            </a:lvl3pPr>
            <a:lvl4pPr>
              <a:defRPr sz="1100" b="1" i="0" cap="all" baseline="0">
                <a:latin typeface="+mj-lt"/>
              </a:defRPr>
            </a:lvl4pPr>
            <a:lvl5pPr>
              <a:defRPr sz="1100" b="1" i="0" cap="all" baseline="0">
                <a:latin typeface="+mj-lt"/>
              </a:defRPr>
            </a:lvl5pPr>
          </a:lstStyle>
          <a:p>
            <a:pPr lvl="0"/>
            <a:r>
              <a:rPr lang="en-US" dirty="0"/>
              <a:t>Edit Master text styles</a:t>
            </a:r>
            <a:endParaRPr lang="en-GB" dirty="0"/>
          </a:p>
        </p:txBody>
      </p:sp>
      <p:sp>
        <p:nvSpPr>
          <p:cNvPr id="11" name="Slide Number Placeholder 5"/>
          <p:cNvSpPr>
            <a:spLocks noGrp="1"/>
          </p:cNvSpPr>
          <p:nvPr>
            <p:ph type="sldNum" sz="quarter" idx="12"/>
          </p:nvPr>
        </p:nvSpPr>
        <p:spPr>
          <a:xfrm>
            <a:off x="11300346" y="6535299"/>
            <a:ext cx="799484" cy="365125"/>
          </a:xfrm>
          <a:prstGeom prst="rect">
            <a:avLst/>
          </a:prstGeom>
        </p:spPr>
        <p:txBody>
          <a:bodyPr/>
          <a:lstStyle>
            <a:lvl1pPr>
              <a:defRPr sz="1600" baseline="0">
                <a:solidFill>
                  <a:srgbClr val="58595B"/>
                </a:solidFill>
                <a:latin typeface="Fira Sans" pitchFamily="34" charset="0"/>
                <a:ea typeface="Fira Sans" pitchFamily="34" charset="0"/>
              </a:defRPr>
            </a:lvl1pPr>
          </a:lstStyle>
          <a:p>
            <a:fld id="{0FF54DE5-C571-48E8-A5BC-B369434E2F44}" type="slidenum">
              <a:rPr lang="en-US" smtClean="0"/>
              <a:pPr/>
              <a:t>‹#›</a:t>
            </a:fld>
            <a:endParaRPr lang="en-US" dirty="0"/>
          </a:p>
        </p:txBody>
      </p:sp>
    </p:spTree>
    <p:extLst>
      <p:ext uri="{BB962C8B-B14F-4D97-AF65-F5344CB8AC3E}">
        <p14:creationId xmlns:p14="http://schemas.microsoft.com/office/powerpoint/2010/main" val="3140862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9144000" cy="1096962"/>
          </a:xfrm>
          <a:prstGeom prst="rect">
            <a:avLst/>
          </a:prstGeom>
        </p:spPr>
        <p:txBody>
          <a:bodyPr/>
          <a:lstStyle>
            <a:lvl1pPr>
              <a:defRPr sz="3200" b="1"/>
            </a:lvl1pPr>
          </a:lstStyle>
          <a:p>
            <a:r>
              <a:rPr lang="en-US" dirty="0"/>
              <a:t>Click to edit Master title style</a:t>
            </a:r>
            <a:endParaRPr dirty="0"/>
          </a:p>
        </p:txBody>
      </p:sp>
      <p:sp>
        <p:nvSpPr>
          <p:cNvPr id="3" name="Content Placeholder 2"/>
          <p:cNvSpPr>
            <a:spLocks noGrp="1"/>
          </p:cNvSpPr>
          <p:nvPr>
            <p:ph idx="1"/>
          </p:nvPr>
        </p:nvSpPr>
        <p:spPr>
          <a:xfrm>
            <a:off x="444500" y="1346200"/>
            <a:ext cx="11277600" cy="47879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Slide Number Placeholder 5"/>
          <p:cNvSpPr>
            <a:spLocks noGrp="1"/>
          </p:cNvSpPr>
          <p:nvPr>
            <p:ph type="sldNum" sz="quarter" idx="12"/>
          </p:nvPr>
        </p:nvSpPr>
        <p:spPr>
          <a:xfrm>
            <a:off x="11300346" y="6548947"/>
            <a:ext cx="799484" cy="365125"/>
          </a:xfrm>
          <a:prstGeom prst="rect">
            <a:avLst/>
          </a:prstGeom>
        </p:spPr>
        <p:txBody>
          <a:bodyPr/>
          <a:lstStyle>
            <a:lvl1pPr>
              <a:defRPr sz="1600" baseline="0">
                <a:solidFill>
                  <a:srgbClr val="58595B"/>
                </a:solidFill>
                <a:latin typeface="Fira Sans" pitchFamily="34" charset="0"/>
                <a:ea typeface="Fira Sans" pitchFamily="34" charset="0"/>
              </a:defRPr>
            </a:lvl1pPr>
          </a:lstStyle>
          <a:p>
            <a:fld id="{0FF54DE5-C571-48E8-A5BC-B369434E2F44}" type="slidenum">
              <a:rPr lang="en-US" smtClean="0"/>
              <a:pPr/>
              <a:t>‹#›</a:t>
            </a:fld>
            <a:endParaRPr lang="en-US" dirty="0"/>
          </a:p>
        </p:txBody>
      </p:sp>
      <p:sp>
        <p:nvSpPr>
          <p:cNvPr id="7" name="Rectangle 6"/>
          <p:cNvSpPr/>
          <p:nvPr userDrawn="1"/>
        </p:nvSpPr>
        <p:spPr>
          <a:xfrm>
            <a:off x="5547771" y="6553201"/>
            <a:ext cx="673985" cy="304800"/>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Rectangle 7"/>
          <p:cNvSpPr/>
          <p:nvPr userDrawn="1"/>
        </p:nvSpPr>
        <p:spPr>
          <a:xfrm>
            <a:off x="0" y="6553199"/>
            <a:ext cx="3581400" cy="304801"/>
          </a:xfrm>
          <a:prstGeom prst="rect">
            <a:avLst/>
          </a:prstGeom>
          <a:solidFill>
            <a:srgbClr val="B7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9" name="Picture 2" descr="C:\Users\Dell\Desktop\Logos\Somaiya Trus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686800" y="228600"/>
            <a:ext cx="753883" cy="568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1" y="76200"/>
            <a:ext cx="9182100" cy="1096962"/>
          </a:xfrm>
          <a:prstGeom prst="rect">
            <a:avLst/>
          </a:prstGeom>
        </p:spPr>
        <p:txBody>
          <a:bodyPr/>
          <a:lstStyle>
            <a:lvl1pPr>
              <a:defRPr sz="3200" b="1"/>
            </a:lvl1pPr>
          </a:lstStyle>
          <a:p>
            <a:r>
              <a:rPr lang="en-US" dirty="0"/>
              <a:t>Click to edit Master title style</a:t>
            </a:r>
            <a:endParaRPr dirty="0"/>
          </a:p>
        </p:txBody>
      </p:sp>
      <p:sp>
        <p:nvSpPr>
          <p:cNvPr id="3" name="Content Placeholder 2"/>
          <p:cNvSpPr>
            <a:spLocks noGrp="1"/>
          </p:cNvSpPr>
          <p:nvPr>
            <p:ph sz="half" idx="1"/>
          </p:nvPr>
        </p:nvSpPr>
        <p:spPr>
          <a:xfrm>
            <a:off x="444500" y="1291266"/>
            <a:ext cx="5219700" cy="4855534"/>
          </a:xfrm>
          <a:prstGeom prst="rect">
            <a:avLst/>
          </a:prstGeo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5956300" y="1291266"/>
            <a:ext cx="5219700" cy="4855534"/>
          </a:xfrm>
          <a:prstGeom prst="rect">
            <a:avLst/>
          </a:prstGeo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Slide Number Placeholder 5"/>
          <p:cNvSpPr>
            <a:spLocks noGrp="1"/>
          </p:cNvSpPr>
          <p:nvPr>
            <p:ph type="sldNum" sz="quarter" idx="12"/>
          </p:nvPr>
        </p:nvSpPr>
        <p:spPr>
          <a:xfrm>
            <a:off x="11300346" y="6535299"/>
            <a:ext cx="799484" cy="365125"/>
          </a:xfrm>
          <a:prstGeom prst="rect">
            <a:avLst/>
          </a:prstGeom>
        </p:spPr>
        <p:txBody>
          <a:bodyPr/>
          <a:lstStyle>
            <a:lvl1pPr>
              <a:defRPr sz="1600" baseline="0">
                <a:solidFill>
                  <a:srgbClr val="58595B"/>
                </a:solidFill>
                <a:latin typeface="Fira Sans" pitchFamily="34" charset="0"/>
                <a:ea typeface="Fira Sans" pitchFamily="34" charset="0"/>
              </a:defRPr>
            </a:lvl1pPr>
          </a:lstStyle>
          <a:p>
            <a:fld id="{0FF54DE5-C571-48E8-A5BC-B369434E2F44}" type="slidenum">
              <a:rPr lang="en-US" smtClean="0"/>
              <a:pPr/>
              <a:t>‹#›</a:t>
            </a:fld>
            <a:endParaRPr lang="en-US" dirty="0"/>
          </a:p>
        </p:txBody>
      </p:sp>
      <p:sp>
        <p:nvSpPr>
          <p:cNvPr id="7" name="Rectangle 6"/>
          <p:cNvSpPr/>
          <p:nvPr userDrawn="1"/>
        </p:nvSpPr>
        <p:spPr>
          <a:xfrm>
            <a:off x="5547771" y="6553201"/>
            <a:ext cx="673985" cy="304800"/>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Rectangle 8"/>
          <p:cNvSpPr/>
          <p:nvPr userDrawn="1"/>
        </p:nvSpPr>
        <p:spPr>
          <a:xfrm>
            <a:off x="0" y="6553200"/>
            <a:ext cx="5556736" cy="304800"/>
          </a:xfrm>
          <a:prstGeom prst="rect">
            <a:avLst/>
          </a:prstGeom>
          <a:solidFill>
            <a:srgbClr val="B7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1" name="Rectangle 10"/>
          <p:cNvSpPr/>
          <p:nvPr userDrawn="1"/>
        </p:nvSpPr>
        <p:spPr>
          <a:xfrm>
            <a:off x="3810001" y="6553201"/>
            <a:ext cx="2411756" cy="304798"/>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2" name="Rectangle 11"/>
          <p:cNvSpPr/>
          <p:nvPr userDrawn="1"/>
        </p:nvSpPr>
        <p:spPr>
          <a:xfrm>
            <a:off x="0" y="6553200"/>
            <a:ext cx="3810000" cy="304799"/>
          </a:xfrm>
          <a:prstGeom prst="rect">
            <a:avLst/>
          </a:prstGeom>
          <a:solidFill>
            <a:srgbClr val="B7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1" y="76200"/>
            <a:ext cx="9182100" cy="1096962"/>
          </a:xfrm>
          <a:prstGeom prst="rect">
            <a:avLst/>
          </a:prstGeom>
        </p:spPr>
        <p:txBody>
          <a:bodyPr/>
          <a:lstStyle>
            <a:lvl1pPr>
              <a:defRPr sz="3200" b="1"/>
            </a:lvl1pPr>
          </a:lstStyle>
          <a:p>
            <a:r>
              <a:rPr lang="en-US" dirty="0"/>
              <a:t>Click to edit Master title style</a:t>
            </a:r>
            <a:endParaRPr dirty="0"/>
          </a:p>
        </p:txBody>
      </p:sp>
      <p:sp>
        <p:nvSpPr>
          <p:cNvPr id="3" name="Text Placeholder 2"/>
          <p:cNvSpPr>
            <a:spLocks noGrp="1"/>
          </p:cNvSpPr>
          <p:nvPr>
            <p:ph type="body" idx="1"/>
          </p:nvPr>
        </p:nvSpPr>
        <p:spPr>
          <a:xfrm>
            <a:off x="444500" y="1282700"/>
            <a:ext cx="5124190" cy="858198"/>
          </a:xfrm>
          <a:prstGeom prst="rect">
            <a:avLst/>
          </a:prstGeo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44500" y="2170112"/>
            <a:ext cx="5124190" cy="39040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886710" y="1282700"/>
            <a:ext cx="5124190" cy="858198"/>
          </a:xfrm>
          <a:prstGeom prst="rect">
            <a:avLst/>
          </a:prstGeo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86710" y="2170112"/>
            <a:ext cx="5124190" cy="39040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Slide Number Placeholder 5"/>
          <p:cNvSpPr>
            <a:spLocks noGrp="1"/>
          </p:cNvSpPr>
          <p:nvPr>
            <p:ph type="sldNum" sz="quarter" idx="12"/>
          </p:nvPr>
        </p:nvSpPr>
        <p:spPr>
          <a:xfrm>
            <a:off x="11300346" y="6535299"/>
            <a:ext cx="799484" cy="365125"/>
          </a:xfrm>
          <a:prstGeom prst="rect">
            <a:avLst/>
          </a:prstGeom>
        </p:spPr>
        <p:txBody>
          <a:bodyPr/>
          <a:lstStyle>
            <a:lvl1pPr>
              <a:defRPr sz="1600" baseline="0">
                <a:solidFill>
                  <a:srgbClr val="58595B"/>
                </a:solidFill>
                <a:latin typeface="Fira Sans" pitchFamily="34" charset="0"/>
                <a:ea typeface="Fira Sans" pitchFamily="34" charset="0"/>
              </a:defRPr>
            </a:lvl1pPr>
          </a:lstStyle>
          <a:p>
            <a:fld id="{0FF54DE5-C571-48E8-A5BC-B369434E2F44}" type="slidenum">
              <a:rPr lang="en-US" smtClean="0"/>
              <a:pPr/>
              <a:t>‹#›</a:t>
            </a:fld>
            <a:endParaRPr lang="en-US" dirty="0"/>
          </a:p>
        </p:txBody>
      </p:sp>
      <p:sp>
        <p:nvSpPr>
          <p:cNvPr id="9" name="Rectangle 8"/>
          <p:cNvSpPr/>
          <p:nvPr userDrawn="1"/>
        </p:nvSpPr>
        <p:spPr>
          <a:xfrm>
            <a:off x="5547771" y="6553201"/>
            <a:ext cx="673985" cy="304800"/>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1" name="Rectangle 10"/>
          <p:cNvSpPr/>
          <p:nvPr userDrawn="1"/>
        </p:nvSpPr>
        <p:spPr>
          <a:xfrm>
            <a:off x="0" y="6553200"/>
            <a:ext cx="5556736" cy="304800"/>
          </a:xfrm>
          <a:prstGeom prst="rect">
            <a:avLst/>
          </a:prstGeom>
          <a:solidFill>
            <a:srgbClr val="B7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3" name="Rectangle 12"/>
          <p:cNvSpPr/>
          <p:nvPr userDrawn="1"/>
        </p:nvSpPr>
        <p:spPr>
          <a:xfrm>
            <a:off x="3810001" y="6553201"/>
            <a:ext cx="2411756" cy="304798"/>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4" name="Rectangle 13"/>
          <p:cNvSpPr/>
          <p:nvPr userDrawn="1"/>
        </p:nvSpPr>
        <p:spPr>
          <a:xfrm>
            <a:off x="0" y="6553200"/>
            <a:ext cx="3810000" cy="304799"/>
          </a:xfrm>
          <a:prstGeom prst="rect">
            <a:avLst/>
          </a:prstGeom>
          <a:solidFill>
            <a:srgbClr val="B7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19101" y="76200"/>
            <a:ext cx="9105900" cy="1096962"/>
          </a:xfrm>
          <a:prstGeom prst="rect">
            <a:avLst/>
          </a:prstGeom>
        </p:spPr>
        <p:txBody>
          <a:bodyPr/>
          <a:lstStyle>
            <a:lvl1pPr>
              <a:defRPr sz="3200" b="1"/>
            </a:lvl1pPr>
          </a:lstStyle>
          <a:p>
            <a:r>
              <a:rPr lang="en-US" dirty="0"/>
              <a:t>Click to edit Master title style</a:t>
            </a:r>
            <a:endParaRPr dirty="0"/>
          </a:p>
        </p:txBody>
      </p:sp>
      <p:sp>
        <p:nvSpPr>
          <p:cNvPr id="6" name="Slide Number Placeholder 5"/>
          <p:cNvSpPr>
            <a:spLocks noGrp="1"/>
          </p:cNvSpPr>
          <p:nvPr>
            <p:ph type="sldNum" sz="quarter" idx="12"/>
          </p:nvPr>
        </p:nvSpPr>
        <p:spPr>
          <a:xfrm>
            <a:off x="11300346" y="6535299"/>
            <a:ext cx="799484" cy="365125"/>
          </a:xfrm>
          <a:prstGeom prst="rect">
            <a:avLst/>
          </a:prstGeom>
        </p:spPr>
        <p:txBody>
          <a:bodyPr/>
          <a:lstStyle>
            <a:lvl1pPr>
              <a:defRPr sz="1600" baseline="0">
                <a:solidFill>
                  <a:srgbClr val="58595B"/>
                </a:solidFill>
                <a:latin typeface="Fira Sans" pitchFamily="34" charset="0"/>
                <a:ea typeface="Fira Sans" pitchFamily="34" charset="0"/>
              </a:defRPr>
            </a:lvl1pPr>
          </a:lstStyle>
          <a:p>
            <a:fld id="{0FF54DE5-C571-48E8-A5BC-B369434E2F44}" type="slidenum">
              <a:rPr lang="en-US" smtClean="0"/>
              <a:pPr/>
              <a:t>‹#›</a:t>
            </a:fld>
            <a:endParaRPr lang="en-US"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11300346" y="6535299"/>
            <a:ext cx="799484" cy="365125"/>
          </a:xfrm>
          <a:prstGeom prst="rect">
            <a:avLst/>
          </a:prstGeom>
        </p:spPr>
        <p:txBody>
          <a:bodyPr/>
          <a:lstStyle>
            <a:lvl1pPr>
              <a:defRPr sz="1600" baseline="0">
                <a:solidFill>
                  <a:srgbClr val="58595B"/>
                </a:solidFill>
                <a:latin typeface="Fira Sans" pitchFamily="34" charset="0"/>
                <a:ea typeface="Fira Sans" pitchFamily="34" charset="0"/>
              </a:defRPr>
            </a:lvl1pPr>
          </a:lstStyle>
          <a:p>
            <a:fld id="{0FF54DE5-C571-48E8-A5BC-B369434E2F44}" type="slidenum">
              <a:rPr lang="en-US" smtClean="0"/>
              <a:pPr/>
              <a:t>‹#›</a:t>
            </a:fld>
            <a:endParaRPr lang="en-US" dirty="0"/>
          </a:p>
        </p:txBody>
      </p:sp>
      <p:sp>
        <p:nvSpPr>
          <p:cNvPr id="7" name="Rectangle 6"/>
          <p:cNvSpPr/>
          <p:nvPr userDrawn="1"/>
        </p:nvSpPr>
        <p:spPr>
          <a:xfrm>
            <a:off x="0" y="2362200"/>
            <a:ext cx="609600" cy="4495799"/>
          </a:xfrm>
          <a:prstGeom prst="rect">
            <a:avLst/>
          </a:prstGeom>
          <a:solidFill>
            <a:srgbClr val="B7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3810001" y="6553201"/>
            <a:ext cx="2411756" cy="304798"/>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Rectangle 8"/>
          <p:cNvSpPr/>
          <p:nvPr userDrawn="1"/>
        </p:nvSpPr>
        <p:spPr>
          <a:xfrm>
            <a:off x="0" y="6553200"/>
            <a:ext cx="3810000" cy="304799"/>
          </a:xfrm>
          <a:prstGeom prst="rect">
            <a:avLst/>
          </a:prstGeom>
          <a:solidFill>
            <a:srgbClr val="B7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6" name="Picture 5">
            <a:extLst>
              <a:ext uri="{FF2B5EF4-FFF2-40B4-BE49-F238E27FC236}">
                <a16:creationId xmlns="" xmlns:a16="http://schemas.microsoft.com/office/drawing/2014/main" id="{55FD2F6F-6359-4501-95F7-06827D3779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8722" y="193931"/>
            <a:ext cx="2577078" cy="644269"/>
          </a:xfrm>
          <a:prstGeom prst="rect">
            <a:avLst/>
          </a:prstGeom>
        </p:spPr>
      </p:pic>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01" y="76200"/>
            <a:ext cx="9182100" cy="1096962"/>
          </a:xfrm>
          <a:prstGeom prst="rect">
            <a:avLst/>
          </a:prstGeom>
        </p:spPr>
        <p:txBody>
          <a:bodyPr anchor="b"/>
          <a:lstStyle>
            <a:lvl1pPr>
              <a:defRPr sz="3200" b="1"/>
            </a:lvl1pPr>
          </a:lstStyle>
          <a:p>
            <a:r>
              <a:rPr lang="en-US" dirty="0"/>
              <a:t>Click to edit Master title style</a:t>
            </a:r>
            <a:endParaRPr dirty="0"/>
          </a:p>
        </p:txBody>
      </p:sp>
      <p:sp>
        <p:nvSpPr>
          <p:cNvPr id="4" name="Text Placeholder 3"/>
          <p:cNvSpPr>
            <a:spLocks noGrp="1"/>
          </p:cNvSpPr>
          <p:nvPr>
            <p:ph type="body" sz="half" idx="2"/>
          </p:nvPr>
        </p:nvSpPr>
        <p:spPr>
          <a:xfrm>
            <a:off x="444500" y="1371600"/>
            <a:ext cx="4572000" cy="4767466"/>
          </a:xfrm>
          <a:prstGeom prst="rect">
            <a:avLst/>
          </a:prstGeo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210048" y="1371599"/>
            <a:ext cx="5686552" cy="4774604"/>
          </a:xfrm>
          <a:prstGeom prst="rect">
            <a:avLst/>
          </a:prstGeo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Slide Number Placeholder 5"/>
          <p:cNvSpPr>
            <a:spLocks noGrp="1"/>
          </p:cNvSpPr>
          <p:nvPr>
            <p:ph type="sldNum" sz="quarter" idx="12"/>
          </p:nvPr>
        </p:nvSpPr>
        <p:spPr>
          <a:xfrm>
            <a:off x="11300346" y="6535299"/>
            <a:ext cx="799484" cy="365125"/>
          </a:xfrm>
          <a:prstGeom prst="rect">
            <a:avLst/>
          </a:prstGeom>
        </p:spPr>
        <p:txBody>
          <a:bodyPr/>
          <a:lstStyle>
            <a:lvl1pPr>
              <a:defRPr sz="1600" baseline="0">
                <a:solidFill>
                  <a:srgbClr val="58595B"/>
                </a:solidFill>
                <a:latin typeface="Fira Sans" pitchFamily="34" charset="0"/>
                <a:ea typeface="Fira Sans" pitchFamily="34" charset="0"/>
              </a:defRPr>
            </a:lvl1pPr>
          </a:lstStyle>
          <a:p>
            <a:fld id="{0FF54DE5-C571-48E8-A5BC-B369434E2F44}" type="slidenum">
              <a:rPr lang="en-US" smtClean="0"/>
              <a:pPr/>
              <a:t>‹#›</a:t>
            </a:fld>
            <a:endParaRPr lang="en-US"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01" y="76200"/>
            <a:ext cx="9105900" cy="1096962"/>
          </a:xfrm>
          <a:prstGeom prst="rect">
            <a:avLst/>
          </a:prstGeom>
        </p:spPr>
        <p:txBody>
          <a:bodyPr anchor="b"/>
          <a:lstStyle>
            <a:lvl1pPr>
              <a:defRPr sz="3200" b="1"/>
            </a:lvl1pPr>
          </a:lstStyle>
          <a:p>
            <a:r>
              <a:rPr lang="en-US" dirty="0"/>
              <a:t>Click to edit Master title style</a:t>
            </a:r>
            <a:endParaRPr dirty="0"/>
          </a:p>
        </p:txBody>
      </p:sp>
      <p:sp>
        <p:nvSpPr>
          <p:cNvPr id="4" name="Text Placeholder 3"/>
          <p:cNvSpPr>
            <a:spLocks noGrp="1"/>
          </p:cNvSpPr>
          <p:nvPr>
            <p:ph type="body" sz="half" idx="2"/>
          </p:nvPr>
        </p:nvSpPr>
        <p:spPr>
          <a:xfrm>
            <a:off x="431800" y="1320799"/>
            <a:ext cx="3594100" cy="4837281"/>
          </a:xfrm>
          <a:prstGeom prst="rect">
            <a:avLst/>
          </a:prstGeo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133971" y="1333499"/>
            <a:ext cx="6841776" cy="4864101"/>
          </a:xfrm>
          <a:prstGeom prst="rect">
            <a:avLst/>
          </a:prstGeo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8" name="Slide Number Placeholder 5"/>
          <p:cNvSpPr>
            <a:spLocks noGrp="1"/>
          </p:cNvSpPr>
          <p:nvPr>
            <p:ph type="sldNum" sz="quarter" idx="12"/>
          </p:nvPr>
        </p:nvSpPr>
        <p:spPr>
          <a:xfrm>
            <a:off x="11300346" y="6535299"/>
            <a:ext cx="799484" cy="365125"/>
          </a:xfrm>
          <a:prstGeom prst="rect">
            <a:avLst/>
          </a:prstGeom>
        </p:spPr>
        <p:txBody>
          <a:bodyPr/>
          <a:lstStyle>
            <a:lvl1pPr>
              <a:defRPr sz="1600" baseline="0">
                <a:solidFill>
                  <a:srgbClr val="58595B"/>
                </a:solidFill>
                <a:latin typeface="Fira Sans" pitchFamily="34" charset="0"/>
                <a:ea typeface="Fira Sans" pitchFamily="34" charset="0"/>
              </a:defRPr>
            </a:lvl1pPr>
          </a:lstStyle>
          <a:p>
            <a:fld id="{0FF54DE5-C571-48E8-A5BC-B369434E2F44}" type="slidenum">
              <a:rPr lang="en-US" smtClean="0"/>
              <a:pPr/>
              <a:t>‹#›</a:t>
            </a:fld>
            <a:endParaRPr lang="en-US" dirty="0"/>
          </a:p>
        </p:txBody>
      </p:sp>
      <p:sp>
        <p:nvSpPr>
          <p:cNvPr id="7" name="Rectangle 6"/>
          <p:cNvSpPr/>
          <p:nvPr userDrawn="1"/>
        </p:nvSpPr>
        <p:spPr>
          <a:xfrm>
            <a:off x="5547771" y="6553201"/>
            <a:ext cx="673985" cy="304800"/>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Rectangle 8"/>
          <p:cNvSpPr/>
          <p:nvPr userDrawn="1"/>
        </p:nvSpPr>
        <p:spPr>
          <a:xfrm>
            <a:off x="0" y="6553200"/>
            <a:ext cx="5556736" cy="304800"/>
          </a:xfrm>
          <a:prstGeom prst="rect">
            <a:avLst/>
          </a:prstGeom>
          <a:solidFill>
            <a:srgbClr val="B7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19101" y="76200"/>
            <a:ext cx="9182100" cy="1096962"/>
          </a:xfrm>
          <a:prstGeom prst="rect">
            <a:avLst/>
          </a:prstGeom>
        </p:spPr>
        <p:txBody>
          <a:bodyPr/>
          <a:lstStyle>
            <a:lvl1pPr>
              <a:defRPr sz="3200" b="1"/>
            </a:lvl1pPr>
          </a:lstStyle>
          <a:p>
            <a:r>
              <a:rPr lang="en-US" dirty="0"/>
              <a:t>Click to edit Master title style</a:t>
            </a:r>
            <a:endParaRPr dirty="0"/>
          </a:p>
        </p:txBody>
      </p:sp>
      <p:sp>
        <p:nvSpPr>
          <p:cNvPr id="3" name="Vertical Text Placeholder 2"/>
          <p:cNvSpPr>
            <a:spLocks noGrp="1"/>
          </p:cNvSpPr>
          <p:nvPr>
            <p:ph type="body" orient="vert" idx="1"/>
          </p:nvPr>
        </p:nvSpPr>
        <p:spPr>
          <a:xfrm>
            <a:off x="444500" y="1346200"/>
            <a:ext cx="11277600" cy="47879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5"/>
          <p:cNvSpPr>
            <a:spLocks noGrp="1"/>
          </p:cNvSpPr>
          <p:nvPr>
            <p:ph type="sldNum" sz="quarter" idx="12"/>
          </p:nvPr>
        </p:nvSpPr>
        <p:spPr>
          <a:xfrm>
            <a:off x="11300346" y="6535299"/>
            <a:ext cx="799484" cy="365125"/>
          </a:xfrm>
          <a:prstGeom prst="rect">
            <a:avLst/>
          </a:prstGeom>
        </p:spPr>
        <p:txBody>
          <a:bodyPr/>
          <a:lstStyle>
            <a:lvl1pPr>
              <a:defRPr sz="1600" baseline="0">
                <a:solidFill>
                  <a:srgbClr val="58595B"/>
                </a:solidFill>
                <a:latin typeface="Fira Sans" pitchFamily="34" charset="0"/>
                <a:ea typeface="Fira Sans" pitchFamily="34" charset="0"/>
              </a:defRPr>
            </a:lvl1pPr>
          </a:lstStyle>
          <a:p>
            <a:fld id="{0FF54DE5-C571-48E8-A5BC-B369434E2F44}" type="slidenum">
              <a:rPr lang="en-US" smtClean="0"/>
              <a:pPr/>
              <a:t>‹#›</a:t>
            </a:fld>
            <a:endParaRPr lang="en-US"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9" name="TextBox 18"/>
          <p:cNvSpPr txBox="1"/>
          <p:nvPr userDrawn="1"/>
        </p:nvSpPr>
        <p:spPr>
          <a:xfrm>
            <a:off x="6253131" y="6519446"/>
            <a:ext cx="4652605" cy="338554"/>
          </a:xfrm>
          <a:prstGeom prst="rect">
            <a:avLst/>
          </a:prstGeom>
          <a:noFill/>
        </p:spPr>
        <p:txBody>
          <a:bodyPr wrap="square" rtlCol="0">
            <a:spAutoFit/>
          </a:bodyPr>
          <a:lstStyle/>
          <a:p>
            <a:r>
              <a:rPr lang="en-US" sz="1600" dirty="0">
                <a:solidFill>
                  <a:srgbClr val="58595B"/>
                </a:solidFill>
                <a:latin typeface="Fira Sans" pitchFamily="34" charset="0"/>
                <a:ea typeface="Fira Sans" pitchFamily="34" charset="0"/>
              </a:rPr>
              <a:t>K J Somaiya</a:t>
            </a:r>
            <a:r>
              <a:rPr lang="en-US" sz="1600" baseline="0" dirty="0">
                <a:solidFill>
                  <a:srgbClr val="58595B"/>
                </a:solidFill>
                <a:latin typeface="Fira Sans" pitchFamily="34" charset="0"/>
                <a:ea typeface="Fira Sans" pitchFamily="34" charset="0"/>
              </a:rPr>
              <a:t> Institute of Management, India</a:t>
            </a:r>
            <a:endParaRPr lang="en-US" sz="1600" dirty="0">
              <a:solidFill>
                <a:srgbClr val="58595B"/>
              </a:solidFill>
              <a:latin typeface="Fira Sans" pitchFamily="34" charset="0"/>
              <a:ea typeface="Fira Sans" pitchFamily="34" charset="0"/>
            </a:endParaRPr>
          </a:p>
        </p:txBody>
      </p:sp>
      <p:pic>
        <p:nvPicPr>
          <p:cNvPr id="8" name="Picture 7">
            <a:extLst>
              <a:ext uri="{FF2B5EF4-FFF2-40B4-BE49-F238E27FC236}">
                <a16:creationId xmlns="" xmlns:a16="http://schemas.microsoft.com/office/drawing/2014/main" id="{55FD2F6F-6359-4501-95F7-06827D37793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538722" y="193931"/>
            <a:ext cx="2577078" cy="644269"/>
          </a:xfrm>
          <a:prstGeom prst="rect">
            <a:avLst/>
          </a:prstGeom>
        </p:spPr>
      </p:pic>
      <p:sp>
        <p:nvSpPr>
          <p:cNvPr id="4" name="Rectangle 3"/>
          <p:cNvSpPr/>
          <p:nvPr userDrawn="1"/>
        </p:nvSpPr>
        <p:spPr>
          <a:xfrm>
            <a:off x="0" y="2362200"/>
            <a:ext cx="609600" cy="4495799"/>
          </a:xfrm>
          <a:prstGeom prst="rect">
            <a:avLst/>
          </a:prstGeom>
          <a:solidFill>
            <a:srgbClr val="B7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3810001" y="6553201"/>
            <a:ext cx="2411756" cy="304798"/>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6" name="Rectangle 5"/>
          <p:cNvSpPr/>
          <p:nvPr userDrawn="1"/>
        </p:nvSpPr>
        <p:spPr>
          <a:xfrm>
            <a:off x="0" y="6553200"/>
            <a:ext cx="3810000" cy="304799"/>
          </a:xfrm>
          <a:prstGeom prst="rect">
            <a:avLst/>
          </a:prstGeom>
          <a:solidFill>
            <a:srgbClr val="B7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kern="1200">
          <a:solidFill>
            <a:srgbClr val="B7202E"/>
          </a:solidFill>
          <a:latin typeface="Marcellus" pitchFamily="34" charset="0"/>
          <a:ea typeface="Fira Sans" pitchFamily="34" charset="0"/>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rgbClr val="58595B"/>
          </a:solidFill>
          <a:latin typeface="Fira Sans" pitchFamily="34" charset="0"/>
          <a:ea typeface="Fira Sans" pitchFamily="34" charset="0"/>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rgbClr val="58595B"/>
          </a:solidFill>
          <a:latin typeface="Fira Sans" pitchFamily="34" charset="0"/>
          <a:ea typeface="Fira Sans" pitchFamily="34" charset="0"/>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rgbClr val="58595B"/>
          </a:solidFill>
          <a:latin typeface="Fira Sans" pitchFamily="34" charset="0"/>
          <a:ea typeface="Fira Sans" pitchFamily="34" charset="0"/>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rgbClr val="58595B"/>
          </a:solidFill>
          <a:latin typeface="Fira Sans" pitchFamily="34" charset="0"/>
          <a:ea typeface="Fira Sans" pitchFamily="34" charset="0"/>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rgbClr val="58595B"/>
          </a:solidFill>
          <a:latin typeface="Fira Sans" pitchFamily="34" charset="0"/>
          <a:ea typeface="Fira Sans" pitchFamily="34" charset="0"/>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nptel.ac.in/" TargetMode="External"/><Relationship Id="rId2" Type="http://schemas.openxmlformats.org/officeDocument/2006/relationships/hyperlink" Target="http://www.grammarly.com/edu" TargetMode="External"/><Relationship Id="rId1" Type="http://schemas.openxmlformats.org/officeDocument/2006/relationships/slideLayout" Target="../slideLayouts/slideLayout5.xml"/><Relationship Id="rId5" Type="http://schemas.openxmlformats.org/officeDocument/2006/relationships/hyperlink" Target="https://www.webofknowledge.com/" TargetMode="External"/><Relationship Id="rId4" Type="http://schemas.openxmlformats.org/officeDocument/2006/relationships/hyperlink" Target="https://ndl.iitkgp.ac.i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insights.ceicdata.com/" TargetMode="External"/><Relationship Id="rId2" Type="http://schemas.openxmlformats.org/officeDocument/2006/relationships/hyperlink" Target="https://advantage.marketline.com/HomePage/Index?returnUrl=Home" TargetMode="External"/><Relationship Id="rId1" Type="http://schemas.openxmlformats.org/officeDocument/2006/relationships/slideLayout" Target="../slideLayouts/slideLayout5.xml"/><Relationship Id="rId4" Type="http://schemas.openxmlformats.org/officeDocument/2006/relationships/hyperlink" Target="https://www.statista.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journals.sagepub.com/" TargetMode="External"/><Relationship Id="rId2" Type="http://schemas.openxmlformats.org/officeDocument/2006/relationships/hyperlink" Target="https://sk.sagepub.com/cases/discipline" TargetMode="External"/><Relationship Id="rId1" Type="http://schemas.openxmlformats.org/officeDocument/2006/relationships/slideLayout" Target="../slideLayouts/slideLayout5.xml"/><Relationship Id="rId6" Type="http://schemas.openxmlformats.org/officeDocument/2006/relationships/hyperlink" Target="http://www.indiastat.com/" TargetMode="External"/><Relationship Id="rId5" Type="http://schemas.openxmlformats.org/officeDocument/2006/relationships/hyperlink" Target="https://onlinelibrary.wiley.com/" TargetMode="External"/><Relationship Id="rId4" Type="http://schemas.openxmlformats.org/officeDocument/2006/relationships/hyperlink" Target="https://academic.oup.com/jcr"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earch.epnet.com/" TargetMode="External"/><Relationship Id="rId2" Type="http://schemas.openxmlformats.org/officeDocument/2006/relationships/hyperlink" Target="http://www.emeraldinsight.com/" TargetMode="External"/><Relationship Id="rId1" Type="http://schemas.openxmlformats.org/officeDocument/2006/relationships/slideLayout" Target="../slideLayouts/slideLayout5.xml"/><Relationship Id="rId4" Type="http://schemas.openxmlformats.org/officeDocument/2006/relationships/hyperlink" Target="http://search.proquest.com/"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hyperlink" Target="https://library.somaiya.edu/" TargetMode="External"/><Relationship Id="rId2" Type="http://schemas.openxmlformats.org/officeDocument/2006/relationships/hyperlink" Target="http://search.epnet.com/" TargetMode="External"/><Relationship Id="rId1" Type="http://schemas.openxmlformats.org/officeDocument/2006/relationships/slideLayout" Target="../slideLayouts/slideLayout5.xml"/><Relationship Id="rId4" Type="http://schemas.openxmlformats.org/officeDocument/2006/relationships/hyperlink" Target="https://simsr.somaiya.edu/en/about/library-overview"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hyperlink" Target="mailto:rajeshmemane@somaiya.edu" TargetMode="Externa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portal.euromonitor.com/" TargetMode="External"/><Relationship Id="rId2" Type="http://schemas.openxmlformats.org/officeDocument/2006/relationships/hyperlink" Target="http://search.epnet.com/" TargetMode="External"/><Relationship Id="rId1" Type="http://schemas.openxmlformats.org/officeDocument/2006/relationships/slideLayout" Target="../slideLayouts/slideLayout5.xml"/><Relationship Id="rId5" Type="http://schemas.openxmlformats.org/officeDocument/2006/relationships/hyperlink" Target="http://search.proquest.com/" TargetMode="External"/><Relationship Id="rId4" Type="http://schemas.openxmlformats.org/officeDocument/2006/relationships/hyperlink" Target="http://www.aceanalyser.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emeraldinsight.com/" TargetMode="External"/><Relationship Id="rId2" Type="http://schemas.openxmlformats.org/officeDocument/2006/relationships/hyperlink" Target="https://prowessiq.cmie.com/" TargetMode="External"/><Relationship Id="rId1" Type="http://schemas.openxmlformats.org/officeDocument/2006/relationships/slideLayout" Target="../slideLayouts/slideLayout5.xml"/><Relationship Id="rId6" Type="http://schemas.openxmlformats.org/officeDocument/2006/relationships/hyperlink" Target="http://ieeexplore.ieee.org/" TargetMode="External"/><Relationship Id="rId5" Type="http://schemas.openxmlformats.org/officeDocument/2006/relationships/hyperlink" Target="https://awsone.capitaline.com/Externel-Access-IpLogin.html" TargetMode="External"/><Relationship Id="rId4" Type="http://schemas.openxmlformats.org/officeDocument/2006/relationships/hyperlink" Target="http://www.capitaline.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warc.com/" TargetMode="External"/><Relationship Id="rId2" Type="http://schemas.openxmlformats.org/officeDocument/2006/relationships/hyperlink" Target="http://www.jgateplus.com/" TargetMode="External"/><Relationship Id="rId1" Type="http://schemas.openxmlformats.org/officeDocument/2006/relationships/slideLayout" Target="../slideLayouts/slideLayout5.xml"/><Relationship Id="rId4" Type="http://schemas.openxmlformats.org/officeDocument/2006/relationships/hyperlink" Target="http://www.emeraldinsight.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epwrfits.in/" TargetMode="External"/><Relationship Id="rId2" Type="http://schemas.openxmlformats.org/officeDocument/2006/relationships/hyperlink" Target="https://site.securities.com/emis" TargetMode="External"/><Relationship Id="rId1" Type="http://schemas.openxmlformats.org/officeDocument/2006/relationships/slideLayout" Target="../slideLayouts/slideLayout5.xml"/><Relationship Id="rId4" Type="http://schemas.openxmlformats.org/officeDocument/2006/relationships/hyperlink" Target="http://methods.sagepub.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aspirationalindiadx.cmie.com/" TargetMode="External"/><Relationship Id="rId7" Type="http://schemas.openxmlformats.org/officeDocument/2006/relationships/hyperlink" Target="https://plagiarism.epigeum.com/" TargetMode="External"/><Relationship Id="rId2" Type="http://schemas.openxmlformats.org/officeDocument/2006/relationships/hyperlink" Target="https://peopleofindiadx.cmie.com/" TargetMode="External"/><Relationship Id="rId1" Type="http://schemas.openxmlformats.org/officeDocument/2006/relationships/slideLayout" Target="../slideLayouts/slideLayout5.xml"/><Relationship Id="rId6" Type="http://schemas.openxmlformats.org/officeDocument/2006/relationships/hyperlink" Target="https://www.tandfonline.com/" TargetMode="External"/><Relationship Id="rId5" Type="http://schemas.openxmlformats.org/officeDocument/2006/relationships/hyperlink" Target="https://consumptionpyramidsdx.cmie.com/" TargetMode="External"/><Relationship Id="rId4" Type="http://schemas.openxmlformats.org/officeDocument/2006/relationships/hyperlink" Target="https://incomepyramidsdx.cmi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FF54DE5-C571-48E8-A5BC-B369434E2F44}" type="slidenum">
              <a:rPr lang="en-US" smtClean="0"/>
              <a:pPr/>
              <a:t>1</a:t>
            </a:fld>
            <a:endParaRPr lang="en-US" dirty="0"/>
          </a:p>
        </p:txBody>
      </p:sp>
      <p:sp>
        <p:nvSpPr>
          <p:cNvPr id="10" name="TextBox 9"/>
          <p:cNvSpPr txBox="1"/>
          <p:nvPr/>
        </p:nvSpPr>
        <p:spPr>
          <a:xfrm>
            <a:off x="1104900" y="824299"/>
            <a:ext cx="8382000" cy="646331"/>
          </a:xfrm>
          <a:prstGeom prst="rect">
            <a:avLst/>
          </a:prstGeom>
          <a:noFill/>
        </p:spPr>
        <p:txBody>
          <a:bodyPr wrap="square" rtlCol="0">
            <a:spAutoFit/>
          </a:bodyPr>
          <a:lstStyle/>
          <a:p>
            <a:pPr algn="ctr"/>
            <a:r>
              <a:rPr lang="en-US" altLang="en-US" sz="3600" b="1" dirty="0">
                <a:latin typeface="Times New Roman" panose="02020603050405020304" pitchFamily="18" charset="0"/>
              </a:rPr>
              <a:t>Library@ </a:t>
            </a:r>
            <a:r>
              <a:rPr lang="en-US" altLang="en-US" sz="2800" b="1" dirty="0">
                <a:latin typeface="Times New Roman" panose="02020603050405020304" pitchFamily="18" charset="0"/>
              </a:rPr>
              <a:t>K J Somaiya Institute of Management</a:t>
            </a:r>
            <a:r>
              <a:rPr lang="en-US" altLang="en-US" sz="2000" b="1" dirty="0">
                <a:latin typeface="Times New Roman" panose="02020603050405020304" pitchFamily="18" charset="0"/>
              </a:rPr>
              <a:t> </a:t>
            </a:r>
            <a:endParaRPr lang="en-US" altLang="en-US" sz="2800" dirty="0">
              <a:latin typeface="Arial" panose="020B0604020202020204" pitchFamily="34" charset="0"/>
            </a:endParaRPr>
          </a:p>
        </p:txBody>
      </p:sp>
      <p:sp>
        <p:nvSpPr>
          <p:cNvPr id="11" name="TextBox 10"/>
          <p:cNvSpPr txBox="1"/>
          <p:nvPr/>
        </p:nvSpPr>
        <p:spPr>
          <a:xfrm>
            <a:off x="1181100" y="1600200"/>
            <a:ext cx="9906000" cy="1569660"/>
          </a:xfrm>
          <a:prstGeom prst="rect">
            <a:avLst/>
          </a:prstGeom>
          <a:noFill/>
        </p:spPr>
        <p:txBody>
          <a:bodyPr wrap="square" rtlCol="0">
            <a:spAutoFit/>
          </a:bodyPr>
          <a:lstStyle/>
          <a:p>
            <a:pPr algn="ctr"/>
            <a:r>
              <a:rPr lang="en-US" altLang="en-US" sz="3200" b="1" dirty="0">
                <a:latin typeface="Times New Roman" panose="02020603050405020304" pitchFamily="18" charset="0"/>
                <a:cs typeface="Times New Roman" panose="02020603050405020304" pitchFamily="18" charset="0"/>
              </a:rPr>
              <a:t>Objective- To be the preferred source of information and learning in management for all Students and Facilitators</a:t>
            </a:r>
          </a:p>
        </p:txBody>
      </p:sp>
      <p:pic>
        <p:nvPicPr>
          <p:cNvPr id="7" name="Picture 6" descr="online catalogue">
            <a:extLst>
              <a:ext uri="{FF2B5EF4-FFF2-40B4-BE49-F238E27FC236}">
                <a16:creationId xmlns="" xmlns:a16="http://schemas.microsoft.com/office/drawing/2014/main" id="{952C15A2-2E36-4BCB-9053-E0BA494851E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64703" y="3429000"/>
            <a:ext cx="9829800" cy="2460315"/>
          </a:xfrm>
          <a:prstGeom prst="rect">
            <a:avLst/>
          </a:prstGeom>
          <a:noFill/>
          <a:ln>
            <a:noFill/>
          </a:ln>
        </p:spPr>
      </p:pic>
    </p:spTree>
    <p:extLst>
      <p:ext uri="{BB962C8B-B14F-4D97-AF65-F5344CB8AC3E}">
        <p14:creationId xmlns:p14="http://schemas.microsoft.com/office/powerpoint/2010/main" val="268178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2B950E-11E2-47FD-A6E4-A90AE3ED5152}"/>
              </a:ext>
            </a:extLst>
          </p:cNvPr>
          <p:cNvSpPr>
            <a:spLocks noGrp="1"/>
          </p:cNvSpPr>
          <p:nvPr>
            <p:ph type="title"/>
          </p:nvPr>
        </p:nvSpPr>
        <p:spPr>
          <a:xfrm>
            <a:off x="1104900" y="242737"/>
            <a:ext cx="9105900" cy="1096962"/>
          </a:xfrm>
        </p:spPr>
        <p:txBody>
          <a:bodyPr/>
          <a:lstStyle/>
          <a:p>
            <a:r>
              <a:rPr lang="en-IN" dirty="0"/>
              <a:t>Online Databases @ K J SIM</a:t>
            </a:r>
          </a:p>
        </p:txBody>
      </p:sp>
      <p:sp>
        <p:nvSpPr>
          <p:cNvPr id="3" name="Slide Number Placeholder 2">
            <a:extLst>
              <a:ext uri="{FF2B5EF4-FFF2-40B4-BE49-F238E27FC236}">
                <a16:creationId xmlns="" xmlns:a16="http://schemas.microsoft.com/office/drawing/2014/main" id="{B79819E8-0B8A-455B-AF4D-8AF56CFEE31E}"/>
              </a:ext>
            </a:extLst>
          </p:cNvPr>
          <p:cNvSpPr>
            <a:spLocks noGrp="1"/>
          </p:cNvSpPr>
          <p:nvPr>
            <p:ph type="sldNum" sz="quarter" idx="12"/>
          </p:nvPr>
        </p:nvSpPr>
        <p:spPr/>
        <p:txBody>
          <a:bodyPr/>
          <a:lstStyle/>
          <a:p>
            <a:fld id="{0FF54DE5-C571-48E8-A5BC-B369434E2F44}" type="slidenum">
              <a:rPr lang="en-US" smtClean="0"/>
              <a:pPr/>
              <a:t>10</a:t>
            </a:fld>
            <a:endParaRPr lang="en-US" dirty="0"/>
          </a:p>
        </p:txBody>
      </p:sp>
      <p:graphicFrame>
        <p:nvGraphicFramePr>
          <p:cNvPr id="4" name="Content Placeholder 4">
            <a:extLst>
              <a:ext uri="{FF2B5EF4-FFF2-40B4-BE49-F238E27FC236}">
                <a16:creationId xmlns="" xmlns:a16="http://schemas.microsoft.com/office/drawing/2014/main" id="{807E6254-37AA-4326-AD93-554F574FD4AE}"/>
              </a:ext>
            </a:extLst>
          </p:cNvPr>
          <p:cNvGraphicFramePr>
            <a:graphicFrameLocks/>
          </p:cNvGraphicFramePr>
          <p:nvPr>
            <p:extLst>
              <p:ext uri="{D42A27DB-BD31-4B8C-83A1-F6EECF244321}">
                <p14:modId xmlns:p14="http://schemas.microsoft.com/office/powerpoint/2010/main" val="841282252"/>
              </p:ext>
            </p:extLst>
          </p:nvPr>
        </p:nvGraphicFramePr>
        <p:xfrm>
          <a:off x="1219199" y="1339699"/>
          <a:ext cx="9982201" cy="4884394"/>
        </p:xfrm>
        <a:graphic>
          <a:graphicData uri="http://schemas.openxmlformats.org/drawingml/2006/table">
            <a:tbl>
              <a:tblPr firstRow="1" bandRow="1">
                <a:tableStyleId>{5C22544A-7EE6-4342-B048-85BDC9FD1C3A}</a:tableStyleId>
              </a:tblPr>
              <a:tblGrid>
                <a:gridCol w="767862">
                  <a:extLst>
                    <a:ext uri="{9D8B030D-6E8A-4147-A177-3AD203B41FA5}">
                      <a16:colId xmlns="" xmlns:a16="http://schemas.microsoft.com/office/drawing/2014/main" val="20000"/>
                    </a:ext>
                  </a:extLst>
                </a:gridCol>
                <a:gridCol w="2852057">
                  <a:extLst>
                    <a:ext uri="{9D8B030D-6E8A-4147-A177-3AD203B41FA5}">
                      <a16:colId xmlns="" xmlns:a16="http://schemas.microsoft.com/office/drawing/2014/main" val="20001"/>
                    </a:ext>
                  </a:extLst>
                </a:gridCol>
                <a:gridCol w="6362282">
                  <a:extLst>
                    <a:ext uri="{9D8B030D-6E8A-4147-A177-3AD203B41FA5}">
                      <a16:colId xmlns="" xmlns:a16="http://schemas.microsoft.com/office/drawing/2014/main" val="20002"/>
                    </a:ext>
                  </a:extLst>
                </a:gridCol>
              </a:tblGrid>
              <a:tr h="310439">
                <a:tc>
                  <a:txBody>
                    <a:bodyPr/>
                    <a:lstStyle/>
                    <a:p>
                      <a:pPr algn="ctr"/>
                      <a:r>
                        <a:rPr lang="en-US" sz="1800" dirty="0">
                          <a:solidFill>
                            <a:schemeClr val="bg1"/>
                          </a:solidFill>
                        </a:rPr>
                        <a:t>Sr.</a:t>
                      </a:r>
                    </a:p>
                  </a:txBody>
                  <a:tcPr marT="45709" marB="45709"/>
                </a:tc>
                <a:tc>
                  <a:txBody>
                    <a:bodyPr/>
                    <a:lstStyle/>
                    <a:p>
                      <a:pPr algn="ctr"/>
                      <a:r>
                        <a:rPr lang="en-US" sz="1400" dirty="0">
                          <a:solidFill>
                            <a:schemeClr val="bg1"/>
                          </a:solidFill>
                        </a:rPr>
                        <a:t>Database Name</a:t>
                      </a:r>
                    </a:p>
                  </a:txBody>
                  <a:tcPr marT="45709" marB="45709"/>
                </a:tc>
                <a:tc>
                  <a:txBody>
                    <a:bodyPr/>
                    <a:lstStyle/>
                    <a:p>
                      <a:r>
                        <a:rPr lang="en-US" sz="1600" dirty="0"/>
                        <a:t>                                            Link &amp; details</a:t>
                      </a:r>
                      <a:endParaRPr lang="en-US" sz="1800" dirty="0"/>
                    </a:p>
                  </a:txBody>
                  <a:tcPr marT="45709" marB="45709"/>
                </a:tc>
                <a:extLst>
                  <a:ext uri="{0D108BD9-81ED-4DB2-BD59-A6C34878D82A}">
                    <a16:rowId xmlns="" xmlns:a16="http://schemas.microsoft.com/office/drawing/2014/main" val="10000"/>
                  </a:ext>
                </a:extLst>
              </a:tr>
              <a:tr h="913587">
                <a:tc>
                  <a:txBody>
                    <a:bodyPr/>
                    <a:lstStyle/>
                    <a:p>
                      <a:r>
                        <a:rPr lang="en-US" sz="1400" dirty="0">
                          <a:latin typeface="+mj-lt"/>
                        </a:rPr>
                        <a:t>19</a:t>
                      </a:r>
                    </a:p>
                  </a:txBody>
                  <a:tcPr marT="45716" marB="45716"/>
                </a:tc>
                <a:tc>
                  <a:txBody>
                    <a:bodyPr/>
                    <a:lstStyle/>
                    <a:p>
                      <a:pPr marL="0" marR="0">
                        <a:lnSpc>
                          <a:spcPct val="115000"/>
                        </a:lnSpc>
                        <a:spcBef>
                          <a:spcPts val="0"/>
                        </a:spcBef>
                        <a:spcAft>
                          <a:spcPts val="0"/>
                        </a:spcAft>
                      </a:pPr>
                      <a:r>
                        <a:rPr lang="en-US" sz="1400" dirty="0">
                          <a:latin typeface="+mj-lt"/>
                          <a:ea typeface="Times New Roman"/>
                        </a:rPr>
                        <a:t>Grammarly</a:t>
                      </a:r>
                    </a:p>
                    <a:p>
                      <a:pPr marL="0" marR="0">
                        <a:lnSpc>
                          <a:spcPct val="115000"/>
                        </a:lnSpc>
                        <a:spcBef>
                          <a:spcPts val="0"/>
                        </a:spcBef>
                        <a:spcAft>
                          <a:spcPts val="0"/>
                        </a:spcAft>
                      </a:pPr>
                      <a:endParaRPr lang="en-US" sz="1400" dirty="0">
                        <a:latin typeface="+mj-lt"/>
                        <a:ea typeface="Times New Roman"/>
                      </a:endParaRPr>
                    </a:p>
                  </a:txBody>
                  <a:tcPr marL="68580" marR="68580" marT="0" marB="0"/>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IN" sz="1400" b="0" kern="1200" dirty="0">
                          <a:solidFill>
                            <a:schemeClr val="dk1"/>
                          </a:solidFill>
                          <a:effectLst/>
                          <a:latin typeface="+mj-lt"/>
                          <a:ea typeface="+mn-ea"/>
                          <a:cs typeface="+mn-cs"/>
                        </a:rPr>
                        <a:t>Grammarly is the world’s leading writing support tool for researchers </a:t>
                      </a:r>
                    </a:p>
                    <a:p>
                      <a:pPr algn="l" fontAlgn="b"/>
                      <a:endParaRPr lang="en-US" sz="1400" b="0" i="0" u="none" strike="noStrike" dirty="0">
                        <a:solidFill>
                          <a:srgbClr val="000000"/>
                        </a:solidFill>
                        <a:latin typeface="+mj-lt"/>
                      </a:endParaRPr>
                    </a:p>
                    <a:p>
                      <a:pPr algn="l" fontAlgn="b"/>
                      <a:r>
                        <a:rPr lang="en-IN" sz="1400" kern="1200" dirty="0">
                          <a:solidFill>
                            <a:schemeClr val="dk1"/>
                          </a:solidFill>
                          <a:effectLst/>
                          <a:latin typeface="+mj-lt"/>
                          <a:ea typeface="+mn-ea"/>
                          <a:cs typeface="+mn-cs"/>
                          <a:hlinkClick r:id="rId2"/>
                        </a:rPr>
                        <a:t>www.grammarly.com/edu</a:t>
                      </a:r>
                      <a:r>
                        <a:rPr lang="en-IN" sz="1400" kern="1200" dirty="0">
                          <a:solidFill>
                            <a:schemeClr val="dk1"/>
                          </a:solidFill>
                          <a:effectLst/>
                          <a:latin typeface="+mj-lt"/>
                          <a:ea typeface="+mn-ea"/>
                          <a:cs typeface="+mn-cs"/>
                        </a:rPr>
                        <a:t> (Registration</a:t>
                      </a:r>
                      <a:r>
                        <a:rPr lang="en-IN" sz="1400" kern="1200" baseline="0" dirty="0">
                          <a:solidFill>
                            <a:schemeClr val="dk1"/>
                          </a:solidFill>
                          <a:effectLst/>
                          <a:latin typeface="+mj-lt"/>
                          <a:ea typeface="+mn-ea"/>
                          <a:cs typeface="+mn-cs"/>
                        </a:rPr>
                        <a:t> mandatory)</a:t>
                      </a:r>
                      <a:endParaRPr lang="en-US" sz="1400" b="0" i="0" u="none" strike="noStrike" dirty="0">
                        <a:solidFill>
                          <a:srgbClr val="000000"/>
                        </a:solidFill>
                        <a:latin typeface="+mj-lt"/>
                      </a:endParaRPr>
                    </a:p>
                    <a:p>
                      <a:pPr algn="l" fontAlgn="b"/>
                      <a:endParaRPr lang="en-US" sz="1400" b="0" i="0" u="none" strike="noStrike" dirty="0">
                        <a:solidFill>
                          <a:srgbClr val="000000"/>
                        </a:solidFill>
                        <a:latin typeface="+mj-lt"/>
                      </a:endParaRPr>
                    </a:p>
                    <a:p>
                      <a:pPr algn="l" fontAlgn="b"/>
                      <a:endParaRPr lang="en-US" sz="1400" b="0" i="0" u="none" strike="noStrike" dirty="0">
                        <a:solidFill>
                          <a:srgbClr val="000000"/>
                        </a:solidFill>
                        <a:effectLst/>
                        <a:latin typeface="+mj-lt"/>
                      </a:endParaRPr>
                    </a:p>
                  </a:txBody>
                  <a:tcPr marL="9525" marR="9525" marT="9524" marB="0" anchor="b"/>
                </a:tc>
                <a:extLst>
                  <a:ext uri="{0D108BD9-81ED-4DB2-BD59-A6C34878D82A}">
                    <a16:rowId xmlns="" xmlns:a16="http://schemas.microsoft.com/office/drawing/2014/main" val="10001"/>
                  </a:ext>
                </a:extLst>
              </a:tr>
              <a:tr h="913587">
                <a:tc>
                  <a:txBody>
                    <a:bodyPr/>
                    <a:lstStyle/>
                    <a:p>
                      <a:r>
                        <a:rPr lang="en-US" sz="1400" dirty="0">
                          <a:latin typeface="+mj-lt"/>
                        </a:rPr>
                        <a:t>20</a:t>
                      </a:r>
                    </a:p>
                  </a:txBody>
                  <a:tcPr marT="45716" marB="45716"/>
                </a:tc>
                <a:tc>
                  <a:txBody>
                    <a:bodyPr/>
                    <a:lstStyle/>
                    <a:p>
                      <a:pPr marL="0" marR="0">
                        <a:lnSpc>
                          <a:spcPct val="115000"/>
                        </a:lnSpc>
                        <a:spcBef>
                          <a:spcPts val="0"/>
                        </a:spcBef>
                        <a:spcAft>
                          <a:spcPts val="0"/>
                        </a:spcAft>
                      </a:pPr>
                      <a:r>
                        <a:rPr lang="en-US" sz="1400" dirty="0">
                          <a:latin typeface="+mj-lt"/>
                          <a:ea typeface="Times New Roman"/>
                        </a:rPr>
                        <a:t>NPETL</a:t>
                      </a:r>
                    </a:p>
                    <a:p>
                      <a:pPr marL="0" marR="0">
                        <a:lnSpc>
                          <a:spcPct val="115000"/>
                        </a:lnSpc>
                        <a:spcBef>
                          <a:spcPts val="0"/>
                        </a:spcBef>
                        <a:spcAft>
                          <a:spcPts val="0"/>
                        </a:spcAft>
                      </a:pPr>
                      <a:endParaRPr lang="en-US" sz="1400" dirty="0">
                        <a:latin typeface="+mj-lt"/>
                        <a:ea typeface="Times New Roman"/>
                      </a:endParaRPr>
                    </a:p>
                    <a:p>
                      <a:pPr marL="0" marR="0">
                        <a:lnSpc>
                          <a:spcPct val="115000"/>
                        </a:lnSpc>
                        <a:spcBef>
                          <a:spcPts val="0"/>
                        </a:spcBef>
                        <a:spcAft>
                          <a:spcPts val="0"/>
                        </a:spcAft>
                      </a:pPr>
                      <a:endParaRPr lang="en-US" sz="1400" baseline="0" dirty="0">
                        <a:latin typeface="+mj-lt"/>
                        <a:ea typeface="Times New Roman"/>
                      </a:endParaRPr>
                    </a:p>
                    <a:p>
                      <a:pPr marL="0" marR="0">
                        <a:lnSpc>
                          <a:spcPct val="115000"/>
                        </a:lnSpc>
                        <a:spcBef>
                          <a:spcPts val="0"/>
                        </a:spcBef>
                        <a:spcAft>
                          <a:spcPts val="0"/>
                        </a:spcAft>
                      </a:pPr>
                      <a:endParaRPr lang="en-US" sz="1400" baseline="0" dirty="0">
                        <a:latin typeface="+mj-lt"/>
                        <a:ea typeface="Times New Roman"/>
                      </a:endParaRPr>
                    </a:p>
                  </a:txBody>
                  <a:tcPr marL="68580" marR="68580" marT="0" marB="0"/>
                </a:tc>
                <a:tc>
                  <a:txBody>
                    <a:bodyPr/>
                    <a:lstStyle/>
                    <a:p>
                      <a:pPr algn="l" fontAlgn="b"/>
                      <a:r>
                        <a:rPr lang="en-US" sz="1400" b="0" i="0" u="none" strike="noStrike" dirty="0">
                          <a:solidFill>
                            <a:srgbClr val="000000"/>
                          </a:solidFill>
                          <a:latin typeface="+mj-lt"/>
                        </a:rPr>
                        <a:t>NPTEL Provides </a:t>
                      </a:r>
                      <a:r>
                        <a:rPr lang="en-IN" sz="1400" dirty="0">
                          <a:latin typeface="+mj-lt"/>
                        </a:rPr>
                        <a:t>web and video courses were created in all major branches of engineering, physical sciences at the undergraduate and postgraduate levels and management courses at the postgraduate level. </a:t>
                      </a:r>
                      <a:endParaRPr lang="en-US" sz="1400" b="0" i="0" u="none" strike="noStrike" dirty="0">
                        <a:solidFill>
                          <a:srgbClr val="000000"/>
                        </a:solidFill>
                        <a:latin typeface="+mj-lt"/>
                      </a:endParaRPr>
                    </a:p>
                    <a:p>
                      <a:pPr algn="l" fontAlgn="b"/>
                      <a:endParaRPr lang="en-US" sz="1400" b="0" i="0" u="none" strike="noStrike" dirty="0">
                        <a:solidFill>
                          <a:srgbClr val="000000"/>
                        </a:solidFill>
                        <a:latin typeface="+mj-lt"/>
                      </a:endParaRPr>
                    </a:p>
                    <a:p>
                      <a:pPr marL="0" marR="0" indent="0" algn="l" defTabSz="914400" rtl="0" eaLnBrk="1" fontAlgn="b" latinLnBrk="0" hangingPunct="1">
                        <a:lnSpc>
                          <a:spcPct val="100000"/>
                        </a:lnSpc>
                        <a:spcBef>
                          <a:spcPts val="0"/>
                        </a:spcBef>
                        <a:spcAft>
                          <a:spcPts val="0"/>
                        </a:spcAft>
                        <a:buClrTx/>
                        <a:buSzTx/>
                        <a:buFontTx/>
                        <a:buNone/>
                        <a:tabLst/>
                        <a:defRPr/>
                      </a:pPr>
                      <a:r>
                        <a:rPr lang="en-US" sz="1400" u="none" strike="noStrike" dirty="0">
                          <a:effectLst/>
                          <a:latin typeface="+mj-lt"/>
                          <a:hlinkClick r:id="rId3"/>
                        </a:rPr>
                        <a:t>http://nptel.ac.in</a:t>
                      </a:r>
                      <a:endParaRPr lang="en-IN" sz="1400" dirty="0">
                        <a:effectLst/>
                        <a:latin typeface="+mj-lt"/>
                        <a:ea typeface="Times New Roman"/>
                      </a:endParaRPr>
                    </a:p>
                  </a:txBody>
                  <a:tcPr marL="9525" marR="9525" marT="9524" marB="0" anchor="b"/>
                </a:tc>
                <a:extLst>
                  <a:ext uri="{0D108BD9-81ED-4DB2-BD59-A6C34878D82A}">
                    <a16:rowId xmlns="" xmlns:a16="http://schemas.microsoft.com/office/drawing/2014/main" val="31937452"/>
                  </a:ext>
                </a:extLst>
              </a:tr>
              <a:tr h="534132">
                <a:tc>
                  <a:txBody>
                    <a:bodyPr/>
                    <a:lstStyle/>
                    <a:p>
                      <a:r>
                        <a:rPr lang="en-US" sz="1400" dirty="0">
                          <a:latin typeface="+mj-lt"/>
                        </a:rPr>
                        <a:t>21</a:t>
                      </a:r>
                    </a:p>
                  </a:txBody>
                  <a:tcPr marT="45716" marB="45716"/>
                </a:tc>
                <a:tc rowSpan="2">
                  <a:txBody>
                    <a:bodyPr/>
                    <a:lstStyle/>
                    <a:p>
                      <a:pPr marL="0" marR="0">
                        <a:lnSpc>
                          <a:spcPct val="115000"/>
                        </a:lnSpc>
                        <a:spcBef>
                          <a:spcPts val="0"/>
                        </a:spcBef>
                        <a:spcAft>
                          <a:spcPts val="0"/>
                        </a:spcAft>
                      </a:pPr>
                      <a:r>
                        <a:rPr lang="en-US" sz="1400" dirty="0">
                          <a:latin typeface="+mj-lt"/>
                          <a:ea typeface="Times New Roman"/>
                        </a:rPr>
                        <a:t>Digital</a:t>
                      </a:r>
                      <a:r>
                        <a:rPr lang="en-US" sz="1400" baseline="0" dirty="0">
                          <a:latin typeface="+mj-lt"/>
                          <a:ea typeface="Times New Roman"/>
                        </a:rPr>
                        <a:t> Library</a:t>
                      </a:r>
                    </a:p>
                    <a:p>
                      <a:pPr marL="0" marR="0">
                        <a:lnSpc>
                          <a:spcPct val="115000"/>
                        </a:lnSpc>
                        <a:spcBef>
                          <a:spcPts val="0"/>
                        </a:spcBef>
                        <a:spcAft>
                          <a:spcPts val="0"/>
                        </a:spcAft>
                      </a:pPr>
                      <a:endParaRPr lang="en-US" sz="1400" dirty="0">
                        <a:latin typeface="+mj-lt"/>
                        <a:ea typeface="Times New Roman"/>
                      </a:endParaRPr>
                    </a:p>
                  </a:txBody>
                  <a:tcPr marL="68580" marR="68580" marT="0" marB="0"/>
                </a:tc>
                <a:tc rowSpan="2">
                  <a:txBody>
                    <a:bodyPr/>
                    <a:lstStyle/>
                    <a:p>
                      <a:pPr algn="l" fontAlgn="b"/>
                      <a:r>
                        <a:rPr lang="en-IN" sz="1400" dirty="0">
                          <a:latin typeface="+mj-lt"/>
                        </a:rPr>
                        <a:t>The National Digital Library of India (NDLI) is</a:t>
                      </a:r>
                      <a:r>
                        <a:rPr lang="en-IN" sz="1400" baseline="0" dirty="0">
                          <a:latin typeface="+mj-lt"/>
                        </a:rPr>
                        <a:t> developed by IIT Kharagpur, holding collection of huge eBooks.</a:t>
                      </a:r>
                      <a:endParaRPr lang="en-US" sz="1400" b="0" i="0" u="none" strike="noStrike" dirty="0">
                        <a:solidFill>
                          <a:srgbClr val="000000"/>
                        </a:solidFill>
                        <a:latin typeface="+mj-lt"/>
                      </a:endParaRPr>
                    </a:p>
                    <a:p>
                      <a:pPr algn="l" fontAlgn="b"/>
                      <a:endParaRPr lang="en-US" sz="1400" b="0" i="0" u="none" strike="noStrike" dirty="0">
                        <a:solidFill>
                          <a:srgbClr val="000000"/>
                        </a:solidFill>
                        <a:latin typeface="+mj-lt"/>
                      </a:endParaRPr>
                    </a:p>
                    <a:p>
                      <a:pPr algn="l" fontAlgn="b"/>
                      <a:r>
                        <a:rPr lang="en-US" sz="1400" u="none" strike="noStrike" dirty="0">
                          <a:effectLst/>
                          <a:latin typeface="+mj-lt"/>
                          <a:hlinkClick r:id="rId4"/>
                        </a:rPr>
                        <a:t>https://ndl.iitkgp.ac.in</a:t>
                      </a:r>
                      <a:endParaRPr lang="en-US" sz="1400" b="0" u="none" strike="noStrike" dirty="0">
                        <a:effectLst/>
                        <a:latin typeface="+mj-lt"/>
                      </a:endParaRPr>
                    </a:p>
                    <a:p>
                      <a:pPr algn="l" fontAlgn="b"/>
                      <a:endParaRPr lang="en-US" sz="1400" b="0" u="none" strike="noStrike" dirty="0">
                        <a:effectLst/>
                        <a:latin typeface="+mj-lt"/>
                      </a:endParaRPr>
                    </a:p>
                    <a:p>
                      <a:pPr algn="l" fontAlgn="b"/>
                      <a:endParaRPr lang="en-US" sz="1400" b="0" u="none" strike="noStrike" dirty="0">
                        <a:effectLst/>
                        <a:latin typeface="+mj-lt"/>
                      </a:endParaRPr>
                    </a:p>
                  </a:txBody>
                  <a:tcPr marL="9525" marR="9525" marT="9524" marB="0"/>
                </a:tc>
                <a:extLst>
                  <a:ext uri="{0D108BD9-81ED-4DB2-BD59-A6C34878D82A}">
                    <a16:rowId xmlns="" xmlns:a16="http://schemas.microsoft.com/office/drawing/2014/main" val="10002"/>
                  </a:ext>
                </a:extLst>
              </a:tr>
              <a:tr h="560555">
                <a:tc>
                  <a:txBody>
                    <a:bodyPr/>
                    <a:lstStyle/>
                    <a:p>
                      <a:endParaRPr lang="en-IN" sz="1400" dirty="0">
                        <a:latin typeface="+mj-lt"/>
                      </a:endParaRPr>
                    </a:p>
                  </a:txBody>
                  <a:tcPr marT="45716" marB="45716"/>
                </a:tc>
                <a:tc vMerge="1">
                  <a:txBody>
                    <a:bodyPr/>
                    <a:lstStyle/>
                    <a:p>
                      <a:pPr marL="0" marR="0">
                        <a:lnSpc>
                          <a:spcPct val="115000"/>
                        </a:lnSpc>
                        <a:spcBef>
                          <a:spcPts val="0"/>
                        </a:spcBef>
                        <a:spcAft>
                          <a:spcPts val="0"/>
                        </a:spcAft>
                      </a:pPr>
                      <a:endParaRPr lang="en-US" sz="1400" dirty="0">
                        <a:latin typeface="Times New Roman"/>
                        <a:ea typeface="Times New Roman"/>
                      </a:endParaRPr>
                    </a:p>
                  </a:txBody>
                  <a:tcPr marL="68580" marR="68580" marT="0" marB="0"/>
                </a:tc>
                <a:tc vMerge="1">
                  <a:txBody>
                    <a:bodyPr/>
                    <a:lstStyle/>
                    <a:p>
                      <a:pPr algn="l" fontAlgn="b"/>
                      <a:endParaRPr lang="en-US" sz="1400" b="0" i="0" u="none" strike="noStrike" dirty="0">
                        <a:solidFill>
                          <a:srgbClr val="000000"/>
                        </a:solidFill>
                        <a:latin typeface="Times New Roman"/>
                      </a:endParaRPr>
                    </a:p>
                  </a:txBody>
                  <a:tcPr marL="9525" marR="9525" marT="9525" marB="0"/>
                </a:tc>
                <a:extLst>
                  <a:ext uri="{0D108BD9-81ED-4DB2-BD59-A6C34878D82A}">
                    <a16:rowId xmlns="" xmlns:a16="http://schemas.microsoft.com/office/drawing/2014/main" val="10003"/>
                  </a:ext>
                </a:extLst>
              </a:tr>
              <a:tr h="560555">
                <a:tc>
                  <a:txBody>
                    <a:bodyPr/>
                    <a:lstStyle/>
                    <a:p>
                      <a:r>
                        <a:rPr lang="en-US" sz="1400" dirty="0">
                          <a:latin typeface="+mj-lt"/>
                        </a:rPr>
                        <a:t>22</a:t>
                      </a:r>
                    </a:p>
                  </a:txBody>
                  <a:tcPr marT="45717" marB="45717"/>
                </a:tc>
                <a:tc>
                  <a:txBody>
                    <a:bodyPr/>
                    <a:lstStyle/>
                    <a:p>
                      <a:pPr marL="0" marR="0">
                        <a:lnSpc>
                          <a:spcPct val="115000"/>
                        </a:lnSpc>
                        <a:spcBef>
                          <a:spcPts val="0"/>
                        </a:spcBef>
                        <a:spcAft>
                          <a:spcPts val="0"/>
                        </a:spcAft>
                      </a:pPr>
                      <a:r>
                        <a:rPr lang="en-US" sz="1400" dirty="0">
                          <a:latin typeface="+mj-lt"/>
                          <a:ea typeface="Times New Roman"/>
                        </a:rPr>
                        <a:t>Web</a:t>
                      </a:r>
                      <a:r>
                        <a:rPr lang="en-US" sz="1400" baseline="0" dirty="0">
                          <a:latin typeface="+mj-lt"/>
                          <a:ea typeface="Times New Roman"/>
                        </a:rPr>
                        <a:t> of Science</a:t>
                      </a:r>
                      <a:endParaRPr lang="en-US" sz="1400" dirty="0">
                        <a:latin typeface="+mj-lt"/>
                        <a:ea typeface="Times New Roman"/>
                      </a:endParaRPr>
                    </a:p>
                  </a:txBody>
                  <a:tcPr marL="68580" marR="68580" marT="0" marB="0"/>
                </a:tc>
                <a:tc>
                  <a:txBody>
                    <a:bodyPr/>
                    <a:lstStyle/>
                    <a:p>
                      <a:pPr algn="l" fontAlgn="b"/>
                      <a:r>
                        <a:rPr lang="en-IN" sz="1400" dirty="0">
                          <a:latin typeface="+mj-lt"/>
                        </a:rPr>
                        <a:t>The </a:t>
                      </a:r>
                      <a:r>
                        <a:rPr lang="en-IN" sz="1400" dirty="0">
                          <a:latin typeface="+mj-lt"/>
                          <a:hlinkClick r:id="rId5"/>
                        </a:rPr>
                        <a:t>Web of Science</a:t>
                      </a:r>
                      <a:r>
                        <a:rPr lang="en-IN" sz="1400" dirty="0">
                          <a:latin typeface="+mj-lt"/>
                        </a:rPr>
                        <a:t>™ is the world’s most trusted publisher-independent global citation database.</a:t>
                      </a:r>
                    </a:p>
                    <a:p>
                      <a:pPr algn="l" fontAlgn="b"/>
                      <a:r>
                        <a:rPr lang="en-IN" sz="1400" dirty="0">
                          <a:latin typeface="+mj-lt"/>
                        </a:rPr>
                        <a:t>its multidisciplinary platform connects regional, specialty, data and patent indexes to the Web of Science Core Collection</a:t>
                      </a:r>
                      <a:endParaRPr lang="en-US" sz="1400" b="0" i="0" u="none" strike="noStrike" dirty="0">
                        <a:solidFill>
                          <a:srgbClr val="000000"/>
                        </a:solidFill>
                        <a:effectLst/>
                        <a:latin typeface="+mj-lt"/>
                      </a:endParaRPr>
                    </a:p>
                    <a:p>
                      <a:pPr algn="l" fontAlgn="b"/>
                      <a:r>
                        <a:rPr lang="en-US" sz="1400" b="0" i="0" u="none" strike="noStrike" dirty="0">
                          <a:solidFill>
                            <a:srgbClr val="000000"/>
                          </a:solidFill>
                          <a:effectLst/>
                          <a:latin typeface="+mj-lt"/>
                        </a:rPr>
                        <a:t>http://webofscience.com</a:t>
                      </a:r>
                    </a:p>
                  </a:txBody>
                  <a:tcPr marL="9525" marR="9525" marT="9524" marB="0" anchor="b"/>
                </a:tc>
              </a:tr>
            </a:tbl>
          </a:graphicData>
        </a:graphic>
      </p:graphicFrame>
    </p:spTree>
    <p:extLst>
      <p:ext uri="{BB962C8B-B14F-4D97-AF65-F5344CB8AC3E}">
        <p14:creationId xmlns:p14="http://schemas.microsoft.com/office/powerpoint/2010/main" val="323588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2B950E-11E2-47FD-A6E4-A90AE3ED5152}"/>
              </a:ext>
            </a:extLst>
          </p:cNvPr>
          <p:cNvSpPr>
            <a:spLocks noGrp="1"/>
          </p:cNvSpPr>
          <p:nvPr>
            <p:ph type="title"/>
          </p:nvPr>
        </p:nvSpPr>
        <p:spPr>
          <a:xfrm>
            <a:off x="1104900" y="242737"/>
            <a:ext cx="9105900" cy="1096962"/>
          </a:xfrm>
        </p:spPr>
        <p:txBody>
          <a:bodyPr/>
          <a:lstStyle/>
          <a:p>
            <a:r>
              <a:rPr lang="en-IN" dirty="0"/>
              <a:t>Online Databases @ K J SIM</a:t>
            </a:r>
          </a:p>
        </p:txBody>
      </p:sp>
      <p:sp>
        <p:nvSpPr>
          <p:cNvPr id="3" name="Slide Number Placeholder 2">
            <a:extLst>
              <a:ext uri="{FF2B5EF4-FFF2-40B4-BE49-F238E27FC236}">
                <a16:creationId xmlns="" xmlns:a16="http://schemas.microsoft.com/office/drawing/2014/main" id="{B79819E8-0B8A-455B-AF4D-8AF56CFEE31E}"/>
              </a:ext>
            </a:extLst>
          </p:cNvPr>
          <p:cNvSpPr>
            <a:spLocks noGrp="1"/>
          </p:cNvSpPr>
          <p:nvPr>
            <p:ph type="sldNum" sz="quarter" idx="12"/>
          </p:nvPr>
        </p:nvSpPr>
        <p:spPr/>
        <p:txBody>
          <a:bodyPr/>
          <a:lstStyle/>
          <a:p>
            <a:fld id="{0FF54DE5-C571-48E8-A5BC-B369434E2F44}" type="slidenum">
              <a:rPr lang="en-US" smtClean="0"/>
              <a:pPr/>
              <a:t>11</a:t>
            </a:fld>
            <a:endParaRPr lang="en-US" dirty="0"/>
          </a:p>
        </p:txBody>
      </p:sp>
      <p:graphicFrame>
        <p:nvGraphicFramePr>
          <p:cNvPr id="4" name="Content Placeholder 4">
            <a:extLst>
              <a:ext uri="{FF2B5EF4-FFF2-40B4-BE49-F238E27FC236}">
                <a16:creationId xmlns="" xmlns:a16="http://schemas.microsoft.com/office/drawing/2014/main" id="{807E6254-37AA-4326-AD93-554F574FD4AE}"/>
              </a:ext>
            </a:extLst>
          </p:cNvPr>
          <p:cNvGraphicFramePr>
            <a:graphicFrameLocks/>
          </p:cNvGraphicFramePr>
          <p:nvPr>
            <p:extLst>
              <p:ext uri="{D42A27DB-BD31-4B8C-83A1-F6EECF244321}">
                <p14:modId xmlns:p14="http://schemas.microsoft.com/office/powerpoint/2010/main" val="457912650"/>
              </p:ext>
            </p:extLst>
          </p:nvPr>
        </p:nvGraphicFramePr>
        <p:xfrm>
          <a:off x="1219199" y="1339699"/>
          <a:ext cx="9982201" cy="4335819"/>
        </p:xfrm>
        <a:graphic>
          <a:graphicData uri="http://schemas.openxmlformats.org/drawingml/2006/table">
            <a:tbl>
              <a:tblPr firstRow="1" bandRow="1">
                <a:tableStyleId>{5C22544A-7EE6-4342-B048-85BDC9FD1C3A}</a:tableStyleId>
              </a:tblPr>
              <a:tblGrid>
                <a:gridCol w="767862">
                  <a:extLst>
                    <a:ext uri="{9D8B030D-6E8A-4147-A177-3AD203B41FA5}">
                      <a16:colId xmlns="" xmlns:a16="http://schemas.microsoft.com/office/drawing/2014/main" val="20000"/>
                    </a:ext>
                  </a:extLst>
                </a:gridCol>
                <a:gridCol w="2852057">
                  <a:extLst>
                    <a:ext uri="{9D8B030D-6E8A-4147-A177-3AD203B41FA5}">
                      <a16:colId xmlns="" xmlns:a16="http://schemas.microsoft.com/office/drawing/2014/main" val="20001"/>
                    </a:ext>
                  </a:extLst>
                </a:gridCol>
                <a:gridCol w="6362282">
                  <a:extLst>
                    <a:ext uri="{9D8B030D-6E8A-4147-A177-3AD203B41FA5}">
                      <a16:colId xmlns="" xmlns:a16="http://schemas.microsoft.com/office/drawing/2014/main" val="20002"/>
                    </a:ext>
                  </a:extLst>
                </a:gridCol>
              </a:tblGrid>
              <a:tr h="285001">
                <a:tc>
                  <a:txBody>
                    <a:bodyPr/>
                    <a:lstStyle/>
                    <a:p>
                      <a:pPr algn="ctr"/>
                      <a:r>
                        <a:rPr lang="en-US" sz="1800" dirty="0">
                          <a:solidFill>
                            <a:schemeClr val="bg1"/>
                          </a:solidFill>
                        </a:rPr>
                        <a:t>Sr.</a:t>
                      </a:r>
                    </a:p>
                  </a:txBody>
                  <a:tcPr marT="45709" marB="45709"/>
                </a:tc>
                <a:tc>
                  <a:txBody>
                    <a:bodyPr/>
                    <a:lstStyle/>
                    <a:p>
                      <a:pPr algn="ctr"/>
                      <a:r>
                        <a:rPr lang="en-US" sz="1400" dirty="0">
                          <a:solidFill>
                            <a:schemeClr val="bg1"/>
                          </a:solidFill>
                        </a:rPr>
                        <a:t>Database Name</a:t>
                      </a:r>
                    </a:p>
                  </a:txBody>
                  <a:tcPr marT="45709" marB="45709"/>
                </a:tc>
                <a:tc>
                  <a:txBody>
                    <a:bodyPr/>
                    <a:lstStyle/>
                    <a:p>
                      <a:r>
                        <a:rPr lang="en-US" sz="1600" dirty="0"/>
                        <a:t>                                              Link &amp; details</a:t>
                      </a:r>
                      <a:endParaRPr lang="en-US" sz="1800" dirty="0"/>
                    </a:p>
                  </a:txBody>
                  <a:tcPr marT="45709" marB="45709"/>
                </a:tc>
                <a:extLst>
                  <a:ext uri="{0D108BD9-81ED-4DB2-BD59-A6C34878D82A}">
                    <a16:rowId xmlns="" xmlns:a16="http://schemas.microsoft.com/office/drawing/2014/main" val="10000"/>
                  </a:ext>
                </a:extLst>
              </a:tr>
              <a:tr h="983313">
                <a:tc>
                  <a:txBody>
                    <a:bodyPr/>
                    <a:lstStyle/>
                    <a:p>
                      <a:r>
                        <a:rPr lang="en-US" sz="1400" dirty="0">
                          <a:latin typeface="+mj-lt"/>
                        </a:rPr>
                        <a:t>23</a:t>
                      </a:r>
                    </a:p>
                  </a:txBody>
                  <a:tcPr marT="45717" marB="45717"/>
                </a:tc>
                <a:tc>
                  <a:txBody>
                    <a:bodyPr/>
                    <a:lstStyle/>
                    <a:p>
                      <a:pPr marL="0" marR="0">
                        <a:lnSpc>
                          <a:spcPct val="115000"/>
                        </a:lnSpc>
                        <a:spcBef>
                          <a:spcPts val="0"/>
                        </a:spcBef>
                        <a:spcAft>
                          <a:spcPts val="0"/>
                        </a:spcAft>
                      </a:pPr>
                      <a:r>
                        <a:rPr lang="en-US" sz="1400" dirty="0">
                          <a:latin typeface="+mj-lt"/>
                          <a:ea typeface="Times New Roman"/>
                        </a:rPr>
                        <a:t>Scopus</a:t>
                      </a:r>
                    </a:p>
                    <a:p>
                      <a:pPr marL="0" marR="0">
                        <a:lnSpc>
                          <a:spcPct val="115000"/>
                        </a:lnSpc>
                        <a:spcBef>
                          <a:spcPts val="0"/>
                        </a:spcBef>
                        <a:spcAft>
                          <a:spcPts val="0"/>
                        </a:spcAft>
                      </a:pPr>
                      <a:endParaRPr lang="en-US" sz="1400" dirty="0">
                        <a:latin typeface="+mj-lt"/>
                        <a:ea typeface="Times New Roman"/>
                      </a:endParaRPr>
                    </a:p>
                    <a:p>
                      <a:pPr marL="0" marR="0">
                        <a:lnSpc>
                          <a:spcPct val="115000"/>
                        </a:lnSpc>
                        <a:spcBef>
                          <a:spcPts val="0"/>
                        </a:spcBef>
                        <a:spcAft>
                          <a:spcPts val="0"/>
                        </a:spcAft>
                      </a:pPr>
                      <a:endParaRPr lang="en-US" sz="1400" baseline="0" dirty="0">
                        <a:latin typeface="+mj-lt"/>
                        <a:ea typeface="Times New Roman"/>
                      </a:endParaRPr>
                    </a:p>
                    <a:p>
                      <a:pPr marL="0" marR="0">
                        <a:lnSpc>
                          <a:spcPct val="115000"/>
                        </a:lnSpc>
                        <a:spcBef>
                          <a:spcPts val="0"/>
                        </a:spcBef>
                        <a:spcAft>
                          <a:spcPts val="0"/>
                        </a:spcAft>
                      </a:pPr>
                      <a:endParaRPr lang="en-US" sz="1400" baseline="0" dirty="0">
                        <a:latin typeface="+mj-lt"/>
                        <a:ea typeface="Times New Roman"/>
                      </a:endParaRPr>
                    </a:p>
                  </a:txBody>
                  <a:tcPr marL="68580" marR="68580" marT="0" marB="0"/>
                </a:tc>
                <a:tc>
                  <a:txBody>
                    <a:bodyPr/>
                    <a:lstStyle/>
                    <a:p>
                      <a:r>
                        <a:rPr lang="en-IN" sz="1400" dirty="0">
                          <a:effectLst/>
                          <a:latin typeface="+mj-lt"/>
                        </a:rPr>
                        <a:t>Scopus uniquely combines a comprehensive, expertly curated abstract and citation database with enriched data and linked scholarly literature across a wide variety of disciplines.</a:t>
                      </a:r>
                    </a:p>
                    <a:p>
                      <a:pPr marL="0" marR="0" indent="0" algn="l" defTabSz="914400" rtl="0" eaLnBrk="1" fontAlgn="b" latinLnBrk="0" hangingPunct="1">
                        <a:lnSpc>
                          <a:spcPct val="100000"/>
                        </a:lnSpc>
                        <a:spcBef>
                          <a:spcPts val="0"/>
                        </a:spcBef>
                        <a:spcAft>
                          <a:spcPts val="0"/>
                        </a:spcAft>
                        <a:buClrTx/>
                        <a:buSzTx/>
                        <a:buFontTx/>
                        <a:buNone/>
                        <a:tabLst/>
                        <a:defRPr/>
                      </a:pPr>
                      <a:endParaRPr lang="en-US" sz="1400" u="none" strike="noStrike" dirty="0">
                        <a:effectLst/>
                        <a:latin typeface="+mj-lt"/>
                      </a:endParaRPr>
                    </a:p>
                    <a:p>
                      <a:pPr marL="0" marR="0" indent="0" algn="l" defTabSz="914400" rtl="0" eaLnBrk="1" fontAlgn="b" latinLnBrk="0" hangingPunct="1">
                        <a:lnSpc>
                          <a:spcPct val="100000"/>
                        </a:lnSpc>
                        <a:spcBef>
                          <a:spcPts val="0"/>
                        </a:spcBef>
                        <a:spcAft>
                          <a:spcPts val="0"/>
                        </a:spcAft>
                        <a:buClrTx/>
                        <a:buSzTx/>
                        <a:buFontTx/>
                        <a:buNone/>
                        <a:tabLst/>
                        <a:defRPr/>
                      </a:pPr>
                      <a:r>
                        <a:rPr lang="en-US" sz="1400" u="none" strike="noStrike" dirty="0">
                          <a:effectLst/>
                          <a:latin typeface="+mj-lt"/>
                        </a:rPr>
                        <a:t>http://www.scopus.com</a:t>
                      </a:r>
                      <a:endParaRPr lang="en-IN" sz="1400" dirty="0">
                        <a:effectLst/>
                        <a:latin typeface="+mj-lt"/>
                        <a:ea typeface="Times New Roman"/>
                      </a:endParaRPr>
                    </a:p>
                  </a:txBody>
                  <a:tcPr marL="9525" marR="9525" marT="9524" marB="0" anchor="b"/>
                </a:tc>
                <a:extLst>
                  <a:ext uri="{0D108BD9-81ED-4DB2-BD59-A6C34878D82A}">
                    <a16:rowId xmlns="" xmlns:a16="http://schemas.microsoft.com/office/drawing/2014/main" val="31937452"/>
                  </a:ext>
                </a:extLst>
              </a:tr>
              <a:tr h="676931">
                <a:tc>
                  <a:txBody>
                    <a:bodyPr/>
                    <a:lstStyle/>
                    <a:p>
                      <a:r>
                        <a:rPr lang="en-US" sz="1400" dirty="0" smtClean="0">
                          <a:latin typeface="+mj-lt"/>
                        </a:rPr>
                        <a:t>24</a:t>
                      </a:r>
                      <a:endParaRPr lang="en-US" sz="1400" dirty="0">
                        <a:latin typeface="+mj-lt"/>
                      </a:endParaRPr>
                    </a:p>
                  </a:txBody>
                  <a:tcPr marT="45717" marB="45717"/>
                </a:tc>
                <a:tc rowSpan="2">
                  <a:txBody>
                    <a:bodyPr/>
                    <a:lstStyle/>
                    <a:p>
                      <a:pPr marL="0" marR="0">
                        <a:lnSpc>
                          <a:spcPct val="115000"/>
                        </a:lnSpc>
                        <a:spcBef>
                          <a:spcPts val="0"/>
                        </a:spcBef>
                        <a:spcAft>
                          <a:spcPts val="0"/>
                        </a:spcAft>
                      </a:pPr>
                      <a:r>
                        <a:rPr lang="en-US" sz="1400" baseline="0" dirty="0" err="1" smtClean="0">
                          <a:latin typeface="+mj-lt"/>
                          <a:ea typeface="Times New Roman"/>
                          <a:cs typeface="Times New Roman" panose="02020603050405020304" pitchFamily="18" charset="0"/>
                        </a:rPr>
                        <a:t>Marketline</a:t>
                      </a:r>
                      <a:endParaRPr lang="en-US" sz="1400" b="1" u="none" strike="noStrike" dirty="0">
                        <a:effectLst/>
                        <a:latin typeface="+mj-lt"/>
                        <a:cs typeface="Times New Roman" panose="02020603050405020304" pitchFamily="18" charset="0"/>
                      </a:endParaRPr>
                    </a:p>
                  </a:txBody>
                  <a:tcPr marL="68580" marR="68580" marT="0" marB="0"/>
                </a:tc>
                <a:tc rowSpan="2">
                  <a:txBody>
                    <a:bodyPr/>
                    <a:lstStyle/>
                    <a:p>
                      <a:pPr algn="l" fontAlgn="b"/>
                      <a:r>
                        <a:rPr lang="en-IN" sz="1400" i="1" dirty="0" err="1" smtClean="0">
                          <a:latin typeface="+mj-lt"/>
                        </a:rPr>
                        <a:t>MarketLine</a:t>
                      </a:r>
                      <a:r>
                        <a:rPr lang="en-IN" sz="1400" i="1" dirty="0" smtClean="0">
                          <a:latin typeface="+mj-lt"/>
                        </a:rPr>
                        <a:t>'</a:t>
                      </a:r>
                      <a:r>
                        <a:rPr lang="en-IN" sz="1400" dirty="0" smtClean="0">
                          <a:latin typeface="+mj-lt"/>
                        </a:rPr>
                        <a:t> </a:t>
                      </a:r>
                      <a:r>
                        <a:rPr lang="en-IN" sz="1400" i="1" dirty="0" smtClean="0">
                          <a:latin typeface="+mj-lt"/>
                        </a:rPr>
                        <a:t>database</a:t>
                      </a:r>
                      <a:r>
                        <a:rPr lang="en-IN" sz="1400" dirty="0" smtClean="0">
                          <a:latin typeface="+mj-lt"/>
                        </a:rPr>
                        <a:t> is a record of global information on mergers and acquisitions (M&amp;A); private equity, venture finance, private placement</a:t>
                      </a:r>
                      <a:r>
                        <a:rPr lang="en-US" sz="1400" b="0" i="0" u="none" strike="noStrike" baseline="0" dirty="0" smtClean="0">
                          <a:solidFill>
                            <a:srgbClr val="000000"/>
                          </a:solidFill>
                          <a:latin typeface="+mj-lt"/>
                        </a:rPr>
                        <a:t> and industry profile.</a:t>
                      </a:r>
                      <a:endParaRPr lang="en-US" sz="1400" b="0" i="0" u="none" strike="noStrike" dirty="0" smtClean="0">
                        <a:solidFill>
                          <a:srgbClr val="000000"/>
                        </a:solidFill>
                        <a:latin typeface="+mj-lt"/>
                      </a:endParaRPr>
                    </a:p>
                    <a:p>
                      <a:pPr algn="l" fontAlgn="b"/>
                      <a:r>
                        <a:rPr lang="en-IN" sz="1400" u="none" kern="1200" dirty="0" smtClean="0">
                          <a:solidFill>
                            <a:schemeClr val="tx1"/>
                          </a:solidFill>
                          <a:effectLst/>
                          <a:latin typeface="+mj-lt"/>
                          <a:ea typeface="+mn-ea"/>
                          <a:cs typeface="+mn-cs"/>
                          <a:hlinkClick r:id="rId2"/>
                        </a:rPr>
                        <a:t>https://advantage.marketline.com/HomePage/Index?returnUrl=Home</a:t>
                      </a:r>
                      <a:endParaRPr lang="en-US" sz="1400" b="0" i="0" u="none" strike="noStrike" dirty="0">
                        <a:solidFill>
                          <a:schemeClr val="tx1"/>
                        </a:solidFill>
                        <a:effectLst/>
                        <a:latin typeface="+mj-lt"/>
                      </a:endParaRPr>
                    </a:p>
                  </a:txBody>
                  <a:tcPr marL="9525" marR="9525" marT="9524" marB="0"/>
                </a:tc>
                <a:extLst>
                  <a:ext uri="{0D108BD9-81ED-4DB2-BD59-A6C34878D82A}">
                    <a16:rowId xmlns="" xmlns:a16="http://schemas.microsoft.com/office/drawing/2014/main" val="10002"/>
                  </a:ext>
                </a:extLst>
              </a:tr>
              <a:tr h="676931">
                <a:tc>
                  <a:txBody>
                    <a:bodyPr/>
                    <a:lstStyle/>
                    <a:p>
                      <a:endParaRPr lang="en-IN" sz="1400" dirty="0">
                        <a:latin typeface="+mj-lt"/>
                      </a:endParaRPr>
                    </a:p>
                  </a:txBody>
                  <a:tcPr marT="45717" marB="45717"/>
                </a:tc>
                <a:tc vMerge="1">
                  <a:txBody>
                    <a:bodyPr/>
                    <a:lstStyle/>
                    <a:p>
                      <a:pPr marL="0" marR="0">
                        <a:lnSpc>
                          <a:spcPct val="115000"/>
                        </a:lnSpc>
                        <a:spcBef>
                          <a:spcPts val="0"/>
                        </a:spcBef>
                        <a:spcAft>
                          <a:spcPts val="0"/>
                        </a:spcAft>
                      </a:pPr>
                      <a:endParaRPr lang="en-US" sz="1400" dirty="0">
                        <a:latin typeface="Times New Roman"/>
                        <a:ea typeface="Times New Roman"/>
                      </a:endParaRPr>
                    </a:p>
                  </a:txBody>
                  <a:tcPr marL="68580" marR="68580" marT="0" marB="0"/>
                </a:tc>
                <a:tc vMerge="1">
                  <a:txBody>
                    <a:bodyPr/>
                    <a:lstStyle/>
                    <a:p>
                      <a:pPr algn="l" fontAlgn="b"/>
                      <a:endParaRPr lang="en-US" sz="1400" b="0" i="0" u="none" strike="noStrike" dirty="0">
                        <a:solidFill>
                          <a:srgbClr val="000000"/>
                        </a:solidFill>
                        <a:latin typeface="Times New Roman"/>
                      </a:endParaRPr>
                    </a:p>
                  </a:txBody>
                  <a:tcPr marL="9525" marR="9525" marT="9525" marB="0"/>
                </a:tc>
                <a:extLst>
                  <a:ext uri="{0D108BD9-81ED-4DB2-BD59-A6C34878D82A}">
                    <a16:rowId xmlns="" xmlns:a16="http://schemas.microsoft.com/office/drawing/2014/main" val="10003"/>
                  </a:ext>
                </a:extLst>
              </a:tr>
              <a:tr h="676931">
                <a:tc>
                  <a:txBody>
                    <a:bodyPr/>
                    <a:lstStyle/>
                    <a:p>
                      <a:r>
                        <a:rPr lang="en-IN" sz="1400" dirty="0" smtClean="0">
                          <a:latin typeface="+mj-lt"/>
                        </a:rPr>
                        <a:t>25</a:t>
                      </a:r>
                      <a:endParaRPr lang="en-IN" sz="1400" dirty="0">
                        <a:latin typeface="+mj-lt"/>
                      </a:endParaRPr>
                    </a:p>
                  </a:txBody>
                  <a:tcPr marT="45717" marB="45717"/>
                </a:tc>
                <a:tc>
                  <a:txBody>
                    <a:bodyPr/>
                    <a:lstStyle/>
                    <a:p>
                      <a:pPr marL="0" marR="0">
                        <a:lnSpc>
                          <a:spcPct val="115000"/>
                        </a:lnSpc>
                        <a:spcBef>
                          <a:spcPts val="0"/>
                        </a:spcBef>
                        <a:spcAft>
                          <a:spcPts val="0"/>
                        </a:spcAft>
                      </a:pPr>
                      <a:r>
                        <a:rPr lang="en-US" sz="1400" b="0" u="none" strike="noStrike" dirty="0" smtClean="0">
                          <a:effectLst/>
                          <a:latin typeface="+mj-lt"/>
                          <a:cs typeface="Times New Roman" panose="02020603050405020304" pitchFamily="18" charset="0"/>
                        </a:rPr>
                        <a:t>CEIC</a:t>
                      </a:r>
                      <a:endParaRPr lang="en-US" sz="1400" b="0" u="none" strike="noStrike" dirty="0">
                        <a:effectLst/>
                        <a:latin typeface="+mj-lt"/>
                        <a:cs typeface="Times New Roman" panose="02020603050405020304" pitchFamily="18" charset="0"/>
                      </a:endParaRPr>
                    </a:p>
                  </a:txBody>
                  <a:tcPr marL="68580" marR="68580" marT="0" marB="0"/>
                </a:tc>
                <a:tc>
                  <a:txBody>
                    <a:bodyPr/>
                    <a:lstStyle/>
                    <a:p>
                      <a:pPr algn="l" fontAlgn="b"/>
                      <a:r>
                        <a:rPr lang="en-US" sz="1400" b="0" i="0" u="none" strike="noStrike" dirty="0" smtClean="0">
                          <a:solidFill>
                            <a:srgbClr val="000000"/>
                          </a:solidFill>
                          <a:latin typeface="+mj-lt"/>
                        </a:rPr>
                        <a:t>Macroeconomic</a:t>
                      </a:r>
                      <a:r>
                        <a:rPr lang="en-US" sz="1400" b="0" i="0" u="none" strike="noStrike" baseline="0" dirty="0" smtClean="0">
                          <a:solidFill>
                            <a:srgbClr val="000000"/>
                          </a:solidFill>
                          <a:latin typeface="+mj-lt"/>
                        </a:rPr>
                        <a:t> time series covering data from primary sources as well as multilateral agencies.</a:t>
                      </a:r>
                      <a:endParaRPr lang="en-US" sz="1400" b="0" i="0" u="none" strike="noStrike" dirty="0" smtClean="0">
                        <a:solidFill>
                          <a:srgbClr val="000000"/>
                        </a:solidFill>
                        <a:latin typeface="+mj-lt"/>
                      </a:endParaRPr>
                    </a:p>
                    <a:p>
                      <a:pPr algn="l" fontAlgn="b"/>
                      <a:endParaRPr lang="en-US" sz="1400" b="0" i="0" u="none" strike="noStrike" dirty="0" smtClean="0">
                        <a:solidFill>
                          <a:srgbClr val="000000"/>
                        </a:solidFill>
                        <a:latin typeface="+mj-lt"/>
                      </a:endParaRPr>
                    </a:p>
                    <a:p>
                      <a:pPr algn="l" fontAlgn="b"/>
                      <a:r>
                        <a:rPr lang="en-US" sz="1400" b="0" i="0" u="none" strike="noStrike" dirty="0" smtClean="0">
                          <a:solidFill>
                            <a:srgbClr val="000000"/>
                          </a:solidFill>
                          <a:latin typeface="+mj-lt"/>
                          <a:hlinkClick r:id="rId3"/>
                        </a:rPr>
                        <a:t>http://insights.ceicdata.com</a:t>
                      </a:r>
                      <a:endParaRPr lang="en-US" sz="1400" b="0" i="0" u="none" strike="noStrike" dirty="0">
                        <a:solidFill>
                          <a:srgbClr val="000000"/>
                        </a:solidFill>
                        <a:latin typeface="+mj-lt"/>
                      </a:endParaRPr>
                    </a:p>
                  </a:txBody>
                  <a:tcPr marL="9525" marR="9525" marT="9524" marB="0"/>
                </a:tc>
              </a:tr>
              <a:tr h="676931">
                <a:tc>
                  <a:txBody>
                    <a:bodyPr/>
                    <a:lstStyle/>
                    <a:p>
                      <a:r>
                        <a:rPr lang="en-IN" sz="1400" dirty="0" smtClean="0">
                          <a:latin typeface="+mj-lt"/>
                        </a:rPr>
                        <a:t>26</a:t>
                      </a:r>
                      <a:endParaRPr lang="en-IN" sz="1400" dirty="0">
                        <a:latin typeface="+mj-lt"/>
                      </a:endParaRPr>
                    </a:p>
                  </a:txBody>
                  <a:tcPr marT="45717" marB="45717"/>
                </a:tc>
                <a:tc>
                  <a:txBody>
                    <a:bodyPr/>
                    <a:lstStyle/>
                    <a:p>
                      <a:pPr marL="0" marR="0">
                        <a:lnSpc>
                          <a:spcPct val="115000"/>
                        </a:lnSpc>
                        <a:spcBef>
                          <a:spcPts val="0"/>
                        </a:spcBef>
                        <a:spcAft>
                          <a:spcPts val="0"/>
                        </a:spcAft>
                      </a:pPr>
                      <a:r>
                        <a:rPr lang="en-US" sz="1400" b="0" u="none" strike="noStrike" dirty="0" err="1" smtClean="0">
                          <a:effectLst/>
                          <a:latin typeface="+mj-lt"/>
                          <a:cs typeface="Times New Roman" panose="02020603050405020304" pitchFamily="18" charset="0"/>
                        </a:rPr>
                        <a:t>Statista</a:t>
                      </a:r>
                      <a:endParaRPr lang="en-US" sz="1400" b="0" u="none" strike="noStrike" dirty="0">
                        <a:effectLst/>
                        <a:latin typeface="+mj-lt"/>
                        <a:cs typeface="Times New Roman" panose="02020603050405020304" pitchFamily="18" charset="0"/>
                      </a:endParaRPr>
                    </a:p>
                  </a:txBody>
                  <a:tcPr marL="68580" marR="68580" marT="0" marB="0"/>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IN" sz="1400" b="0" i="0" kern="1200" dirty="0" err="1" smtClean="0">
                          <a:solidFill>
                            <a:schemeClr val="dk1"/>
                          </a:solidFill>
                          <a:effectLst/>
                          <a:latin typeface="+mj-lt"/>
                          <a:ea typeface="+mn-ea"/>
                          <a:cs typeface="+mn-cs"/>
                        </a:rPr>
                        <a:t>Statista</a:t>
                      </a:r>
                      <a:r>
                        <a:rPr lang="en-IN" sz="1400" b="0" i="0" kern="1200" dirty="0" smtClean="0">
                          <a:solidFill>
                            <a:schemeClr val="dk1"/>
                          </a:solidFill>
                          <a:effectLst/>
                          <a:latin typeface="+mj-lt"/>
                          <a:ea typeface="+mn-ea"/>
                          <a:cs typeface="+mn-cs"/>
                        </a:rPr>
                        <a:t> is the global business data platform that provides market and consumer data from industries,</a:t>
                      </a:r>
                      <a:r>
                        <a:rPr lang="en-IN" sz="1400" b="0" i="0" kern="1200" baseline="0" dirty="0" smtClean="0">
                          <a:solidFill>
                            <a:schemeClr val="dk1"/>
                          </a:solidFill>
                          <a:effectLst/>
                          <a:latin typeface="+mj-lt"/>
                          <a:ea typeface="+mn-ea"/>
                          <a:cs typeface="+mn-cs"/>
                        </a:rPr>
                        <a:t> </a:t>
                      </a:r>
                      <a:r>
                        <a:rPr lang="en-IN" sz="1400" b="0" i="0" kern="1200" dirty="0" smtClean="0">
                          <a:solidFill>
                            <a:schemeClr val="dk1"/>
                          </a:solidFill>
                          <a:effectLst/>
                          <a:latin typeface="+mj-lt"/>
                          <a:ea typeface="+mn-ea"/>
                          <a:cs typeface="+mn-cs"/>
                        </a:rPr>
                        <a:t> countries and regions.</a:t>
                      </a:r>
                      <a:endParaRPr lang="en-US" sz="1400" b="0" i="0" u="none" strike="noStrike" dirty="0" smtClean="0">
                        <a:solidFill>
                          <a:srgbClr val="000000"/>
                        </a:solidFill>
                        <a:latin typeface="+mj-lt"/>
                      </a:endParaRPr>
                    </a:p>
                    <a:p>
                      <a:pPr algn="l" fontAlgn="b"/>
                      <a:r>
                        <a:rPr lang="en-IN" sz="1400" b="0" i="0" kern="1200" smtClean="0">
                          <a:solidFill>
                            <a:schemeClr val="dk1"/>
                          </a:solidFill>
                          <a:effectLst/>
                          <a:latin typeface="+mj-lt"/>
                          <a:ea typeface="+mn-ea"/>
                          <a:cs typeface="+mn-cs"/>
                          <a:hlinkClick r:id="rId4"/>
                        </a:rPr>
                        <a:t>https</a:t>
                      </a:r>
                      <a:r>
                        <a:rPr lang="en-IN" sz="1400" b="0" i="0" kern="1200" dirty="0" smtClean="0">
                          <a:solidFill>
                            <a:schemeClr val="dk1"/>
                          </a:solidFill>
                          <a:effectLst/>
                          <a:latin typeface="+mj-lt"/>
                          <a:ea typeface="+mn-ea"/>
                          <a:cs typeface="+mn-cs"/>
                          <a:hlinkClick r:id="rId4"/>
                        </a:rPr>
                        <a:t>://www.statista.com/</a:t>
                      </a:r>
                      <a:endParaRPr lang="en-US" sz="1400" b="0" i="0" u="none" strike="noStrike" dirty="0">
                        <a:solidFill>
                          <a:srgbClr val="000000"/>
                        </a:solidFill>
                        <a:latin typeface="+mj-lt"/>
                      </a:endParaRPr>
                    </a:p>
                  </a:txBody>
                  <a:tcPr marL="9525" marR="9525" marT="9524" marB="0"/>
                </a:tc>
              </a:tr>
            </a:tbl>
          </a:graphicData>
        </a:graphic>
      </p:graphicFrame>
    </p:spTree>
    <p:extLst>
      <p:ext uri="{BB962C8B-B14F-4D97-AF65-F5344CB8AC3E}">
        <p14:creationId xmlns:p14="http://schemas.microsoft.com/office/powerpoint/2010/main" val="91988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2B950E-11E2-47FD-A6E4-A90AE3ED5152}"/>
              </a:ext>
            </a:extLst>
          </p:cNvPr>
          <p:cNvSpPr>
            <a:spLocks noGrp="1"/>
          </p:cNvSpPr>
          <p:nvPr>
            <p:ph type="title"/>
          </p:nvPr>
        </p:nvSpPr>
        <p:spPr>
          <a:xfrm>
            <a:off x="1104900" y="242737"/>
            <a:ext cx="9105900" cy="1096962"/>
          </a:xfrm>
        </p:spPr>
        <p:txBody>
          <a:bodyPr/>
          <a:lstStyle/>
          <a:p>
            <a:r>
              <a:rPr lang="en-IN" dirty="0"/>
              <a:t>Online Databases @ K J SIM</a:t>
            </a:r>
          </a:p>
        </p:txBody>
      </p:sp>
      <p:sp>
        <p:nvSpPr>
          <p:cNvPr id="3" name="Slide Number Placeholder 2">
            <a:extLst>
              <a:ext uri="{FF2B5EF4-FFF2-40B4-BE49-F238E27FC236}">
                <a16:creationId xmlns="" xmlns:a16="http://schemas.microsoft.com/office/drawing/2014/main" id="{B79819E8-0B8A-455B-AF4D-8AF56CFEE31E}"/>
              </a:ext>
            </a:extLst>
          </p:cNvPr>
          <p:cNvSpPr>
            <a:spLocks noGrp="1"/>
          </p:cNvSpPr>
          <p:nvPr>
            <p:ph type="sldNum" sz="quarter" idx="12"/>
          </p:nvPr>
        </p:nvSpPr>
        <p:spPr/>
        <p:txBody>
          <a:bodyPr/>
          <a:lstStyle/>
          <a:p>
            <a:fld id="{0FF54DE5-C571-48E8-A5BC-B369434E2F44}" type="slidenum">
              <a:rPr lang="en-US" smtClean="0"/>
              <a:pPr/>
              <a:t>12</a:t>
            </a:fld>
            <a:endParaRPr lang="en-US" dirty="0"/>
          </a:p>
        </p:txBody>
      </p:sp>
      <p:graphicFrame>
        <p:nvGraphicFramePr>
          <p:cNvPr id="4" name="Content Placeholder 4">
            <a:extLst>
              <a:ext uri="{FF2B5EF4-FFF2-40B4-BE49-F238E27FC236}">
                <a16:creationId xmlns="" xmlns:a16="http://schemas.microsoft.com/office/drawing/2014/main" id="{807E6254-37AA-4326-AD93-554F574FD4AE}"/>
              </a:ext>
            </a:extLst>
          </p:cNvPr>
          <p:cNvGraphicFramePr>
            <a:graphicFrameLocks/>
          </p:cNvGraphicFramePr>
          <p:nvPr>
            <p:extLst>
              <p:ext uri="{D42A27DB-BD31-4B8C-83A1-F6EECF244321}">
                <p14:modId xmlns:p14="http://schemas.microsoft.com/office/powerpoint/2010/main" val="1939349174"/>
              </p:ext>
            </p:extLst>
          </p:nvPr>
        </p:nvGraphicFramePr>
        <p:xfrm>
          <a:off x="1219199" y="1339699"/>
          <a:ext cx="9982201" cy="4327733"/>
        </p:xfrm>
        <a:graphic>
          <a:graphicData uri="http://schemas.openxmlformats.org/drawingml/2006/table">
            <a:tbl>
              <a:tblPr firstRow="1" bandRow="1">
                <a:tableStyleId>{5C22544A-7EE6-4342-B048-85BDC9FD1C3A}</a:tableStyleId>
              </a:tblPr>
              <a:tblGrid>
                <a:gridCol w="767862">
                  <a:extLst>
                    <a:ext uri="{9D8B030D-6E8A-4147-A177-3AD203B41FA5}">
                      <a16:colId xmlns="" xmlns:a16="http://schemas.microsoft.com/office/drawing/2014/main" val="20000"/>
                    </a:ext>
                  </a:extLst>
                </a:gridCol>
                <a:gridCol w="2852057">
                  <a:extLst>
                    <a:ext uri="{9D8B030D-6E8A-4147-A177-3AD203B41FA5}">
                      <a16:colId xmlns="" xmlns:a16="http://schemas.microsoft.com/office/drawing/2014/main" val="20001"/>
                    </a:ext>
                  </a:extLst>
                </a:gridCol>
                <a:gridCol w="6362282">
                  <a:extLst>
                    <a:ext uri="{9D8B030D-6E8A-4147-A177-3AD203B41FA5}">
                      <a16:colId xmlns="" xmlns:a16="http://schemas.microsoft.com/office/drawing/2014/main" val="20002"/>
                    </a:ext>
                  </a:extLst>
                </a:gridCol>
              </a:tblGrid>
              <a:tr h="285001">
                <a:tc>
                  <a:txBody>
                    <a:bodyPr/>
                    <a:lstStyle/>
                    <a:p>
                      <a:pPr algn="ctr"/>
                      <a:r>
                        <a:rPr lang="en-US" sz="1800" dirty="0">
                          <a:solidFill>
                            <a:schemeClr val="bg1"/>
                          </a:solidFill>
                        </a:rPr>
                        <a:t>Sr.</a:t>
                      </a:r>
                    </a:p>
                  </a:txBody>
                  <a:tcPr marT="45709" marB="45709"/>
                </a:tc>
                <a:tc>
                  <a:txBody>
                    <a:bodyPr/>
                    <a:lstStyle/>
                    <a:p>
                      <a:pPr algn="ctr"/>
                      <a:r>
                        <a:rPr lang="en-US" sz="1400" dirty="0">
                          <a:solidFill>
                            <a:schemeClr val="bg1"/>
                          </a:solidFill>
                        </a:rPr>
                        <a:t>Database Name</a:t>
                      </a:r>
                    </a:p>
                  </a:txBody>
                  <a:tcPr marT="45709" marB="45709"/>
                </a:tc>
                <a:tc>
                  <a:txBody>
                    <a:bodyPr/>
                    <a:lstStyle/>
                    <a:p>
                      <a:r>
                        <a:rPr lang="en-US" sz="1600" dirty="0"/>
                        <a:t>                                              Link &amp; details</a:t>
                      </a:r>
                      <a:endParaRPr lang="en-US" sz="1800" dirty="0"/>
                    </a:p>
                  </a:txBody>
                  <a:tcPr marT="45709" marB="45709"/>
                </a:tc>
                <a:extLst>
                  <a:ext uri="{0D108BD9-81ED-4DB2-BD59-A6C34878D82A}">
                    <a16:rowId xmlns="" xmlns:a16="http://schemas.microsoft.com/office/drawing/2014/main" val="10000"/>
                  </a:ext>
                </a:extLst>
              </a:tr>
              <a:tr h="428163">
                <a:tc>
                  <a:txBody>
                    <a:bodyPr/>
                    <a:lstStyle/>
                    <a:p>
                      <a:r>
                        <a:rPr lang="en-US" sz="1400" dirty="0" smtClean="0">
                          <a:latin typeface="+mj-lt"/>
                        </a:rPr>
                        <a:t>27</a:t>
                      </a:r>
                      <a:endParaRPr lang="en-US" sz="1400" dirty="0">
                        <a:latin typeface="+mj-lt"/>
                      </a:endParaRPr>
                    </a:p>
                  </a:txBody>
                  <a:tcPr marT="45717" marB="45717"/>
                </a:tc>
                <a:tc>
                  <a:txBody>
                    <a:bodyPr/>
                    <a:lstStyle/>
                    <a:p>
                      <a:pPr marL="0" marR="0">
                        <a:lnSpc>
                          <a:spcPct val="115000"/>
                        </a:lnSpc>
                        <a:spcBef>
                          <a:spcPts val="0"/>
                        </a:spcBef>
                        <a:spcAft>
                          <a:spcPts val="0"/>
                        </a:spcAft>
                      </a:pPr>
                      <a:r>
                        <a:rPr lang="en-US" sz="1400" dirty="0" smtClean="0">
                          <a:latin typeface="+mj-lt"/>
                          <a:ea typeface="Times New Roman"/>
                        </a:rPr>
                        <a:t>Sage Business Cases</a:t>
                      </a:r>
                      <a:endParaRPr lang="en-US" sz="1400" dirty="0">
                        <a:latin typeface="+mj-lt"/>
                        <a:ea typeface="Times New Roman"/>
                      </a:endParaRPr>
                    </a:p>
                  </a:txBody>
                  <a:tcPr marL="68580" marR="68580" marT="0" marB="0"/>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IN" sz="1400" kern="1200" dirty="0" smtClean="0">
                          <a:solidFill>
                            <a:schemeClr val="dk1"/>
                          </a:solidFill>
                          <a:effectLst/>
                          <a:latin typeface="+mj-lt"/>
                          <a:ea typeface="+mn-ea"/>
                          <a:cs typeface="+mn-cs"/>
                        </a:rPr>
                        <a:t>SAGE Business Cases cover cases the areas like Public Policy, Information Technology related cases, Global Marketing, Venture Capital etc. </a:t>
                      </a:r>
                    </a:p>
                    <a:p>
                      <a:pPr algn="l" fontAlgn="b"/>
                      <a:r>
                        <a:rPr lang="en-US" sz="1400" b="0" i="0" u="none" strike="noStrike" dirty="0" smtClean="0">
                          <a:solidFill>
                            <a:srgbClr val="000000"/>
                          </a:solidFill>
                          <a:effectLst/>
                          <a:latin typeface="+mj-lt"/>
                          <a:hlinkClick r:id="rId2"/>
                        </a:rPr>
                        <a:t>https://sk.sagepub.com/cases/discipline</a:t>
                      </a:r>
                      <a:endParaRPr lang="en-US" sz="1400" b="0" i="0" u="none" strike="noStrike" dirty="0">
                        <a:solidFill>
                          <a:srgbClr val="000000"/>
                        </a:solidFill>
                        <a:effectLst/>
                        <a:latin typeface="+mj-lt"/>
                      </a:endParaRPr>
                    </a:p>
                  </a:txBody>
                  <a:tcPr marL="9525" marR="9525" marT="9524" marB="0" anchor="b"/>
                </a:tc>
                <a:extLst>
                  <a:ext uri="{0D108BD9-81ED-4DB2-BD59-A6C34878D82A}">
                    <a16:rowId xmlns="" xmlns:a16="http://schemas.microsoft.com/office/drawing/2014/main" val="10001"/>
                  </a:ext>
                </a:extLst>
              </a:tr>
              <a:tr h="540559">
                <a:tc>
                  <a:txBody>
                    <a:bodyPr/>
                    <a:lstStyle/>
                    <a:p>
                      <a:r>
                        <a:rPr lang="en-US" sz="1400" dirty="0" smtClean="0">
                          <a:latin typeface="+mj-lt"/>
                        </a:rPr>
                        <a:t>28</a:t>
                      </a:r>
                      <a:endParaRPr lang="en-US" sz="1400" dirty="0">
                        <a:latin typeface="+mj-lt"/>
                      </a:endParaRPr>
                    </a:p>
                  </a:txBody>
                  <a:tcPr marT="45717" marB="45717"/>
                </a:tc>
                <a:tc>
                  <a:txBody>
                    <a:bodyPr/>
                    <a:lstStyle/>
                    <a:p>
                      <a:pPr marL="0" marR="0">
                        <a:lnSpc>
                          <a:spcPct val="115000"/>
                        </a:lnSpc>
                        <a:spcBef>
                          <a:spcPts val="0"/>
                        </a:spcBef>
                        <a:spcAft>
                          <a:spcPts val="0"/>
                        </a:spcAft>
                      </a:pPr>
                      <a:r>
                        <a:rPr lang="en-US" sz="1400" baseline="0" dirty="0" smtClean="0">
                          <a:latin typeface="+mj-lt"/>
                          <a:ea typeface="Times New Roman"/>
                        </a:rPr>
                        <a:t>Sage </a:t>
                      </a:r>
                      <a:r>
                        <a:rPr lang="en-US" sz="1400" baseline="0" dirty="0" err="1" smtClean="0">
                          <a:latin typeface="+mj-lt"/>
                          <a:ea typeface="Times New Roman"/>
                        </a:rPr>
                        <a:t>eJournals</a:t>
                      </a:r>
                      <a:endParaRPr lang="en-US" sz="1400" baseline="0" dirty="0">
                        <a:latin typeface="+mj-lt"/>
                        <a:ea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kern="1200" dirty="0" smtClean="0">
                          <a:solidFill>
                            <a:schemeClr val="dk1"/>
                          </a:solidFill>
                          <a:effectLst/>
                          <a:latin typeface="+mj-lt"/>
                          <a:ea typeface="+mn-ea"/>
                          <a:cs typeface="+mn-cs"/>
                        </a:rPr>
                        <a:t>SAGE Business journals are available of management and organization studies</a:t>
                      </a:r>
                    </a:p>
                    <a:p>
                      <a:r>
                        <a:rPr lang="en-IN" sz="1400" dirty="0" smtClean="0">
                          <a:effectLst/>
                          <a:latin typeface="+mj-lt"/>
                          <a:ea typeface="Times New Roman"/>
                          <a:hlinkClick r:id="rId3"/>
                        </a:rPr>
                        <a:t>https://journals.sagepub.com</a:t>
                      </a:r>
                      <a:endParaRPr lang="en-IN" sz="1400" dirty="0">
                        <a:effectLst/>
                        <a:latin typeface="+mj-lt"/>
                        <a:ea typeface="Times New Roman"/>
                      </a:endParaRPr>
                    </a:p>
                  </a:txBody>
                  <a:tcPr marL="9525" marR="9525" marT="9524" marB="0" anchor="b"/>
                </a:tc>
                <a:extLst>
                  <a:ext uri="{0D108BD9-81ED-4DB2-BD59-A6C34878D82A}">
                    <a16:rowId xmlns="" xmlns:a16="http://schemas.microsoft.com/office/drawing/2014/main" val="31937452"/>
                  </a:ext>
                </a:extLst>
              </a:tr>
              <a:tr h="676931">
                <a:tc>
                  <a:txBody>
                    <a:bodyPr/>
                    <a:lstStyle/>
                    <a:p>
                      <a:r>
                        <a:rPr lang="en-US" sz="1400" dirty="0" smtClean="0">
                          <a:latin typeface="+mj-lt"/>
                        </a:rPr>
                        <a:t>29</a:t>
                      </a:r>
                      <a:endParaRPr lang="en-US" sz="1400" dirty="0">
                        <a:latin typeface="+mj-lt"/>
                      </a:endParaRPr>
                    </a:p>
                  </a:txBody>
                  <a:tcPr marT="45717" marB="45717"/>
                </a:tc>
                <a:tc rowSpan="2">
                  <a:txBody>
                    <a:bodyPr/>
                    <a:lstStyle/>
                    <a:p>
                      <a:pPr marL="0" marR="0">
                        <a:lnSpc>
                          <a:spcPct val="115000"/>
                        </a:lnSpc>
                        <a:spcBef>
                          <a:spcPts val="0"/>
                        </a:spcBef>
                        <a:spcAft>
                          <a:spcPts val="0"/>
                        </a:spcAft>
                      </a:pPr>
                      <a:r>
                        <a:rPr lang="en-US" sz="1400" b="0" u="none" strike="noStrike" dirty="0" smtClean="0">
                          <a:effectLst/>
                          <a:latin typeface="+mj-lt"/>
                          <a:cs typeface="Times New Roman" panose="02020603050405020304" pitchFamily="18" charset="0"/>
                        </a:rPr>
                        <a:t>Oxford </a:t>
                      </a:r>
                      <a:r>
                        <a:rPr lang="en-US" sz="1400" b="0" u="none" strike="noStrike" dirty="0" err="1" smtClean="0">
                          <a:effectLst/>
                          <a:latin typeface="+mj-lt"/>
                          <a:cs typeface="Times New Roman" panose="02020603050405020304" pitchFamily="18" charset="0"/>
                        </a:rPr>
                        <a:t>eJournals</a:t>
                      </a:r>
                      <a:endParaRPr lang="en-US" sz="1400" b="0" u="none" strike="noStrike" dirty="0">
                        <a:effectLst/>
                        <a:latin typeface="+mj-lt"/>
                        <a:cs typeface="Times New Roman" panose="02020603050405020304" pitchFamily="18" charset="0"/>
                      </a:endParaRPr>
                    </a:p>
                  </a:txBody>
                  <a:tcPr marL="68580" marR="68580" marT="0" marB="0"/>
                </a:tc>
                <a:tc rowSpan="2">
                  <a:txBody>
                    <a:bodyPr/>
                    <a:lstStyle/>
                    <a:p>
                      <a:pPr algn="l" fontAlgn="b"/>
                      <a:r>
                        <a:rPr lang="en-US" sz="1400" b="0" i="0" u="none" strike="noStrike" dirty="0" smtClean="0">
                          <a:solidFill>
                            <a:schemeClr val="tx1"/>
                          </a:solidFill>
                          <a:effectLst/>
                          <a:latin typeface="+mj-lt"/>
                        </a:rPr>
                        <a:t>Oxford  </a:t>
                      </a:r>
                      <a:r>
                        <a:rPr lang="en-IN" sz="1400" b="0" i="0" u="sng" kern="1200" dirty="0" smtClean="0">
                          <a:solidFill>
                            <a:schemeClr val="dk1"/>
                          </a:solidFill>
                          <a:effectLst/>
                          <a:latin typeface="+mj-lt"/>
                          <a:ea typeface="+mn-ea"/>
                          <a:cs typeface="+mn-cs"/>
                        </a:rPr>
                        <a:t>USINESS MANAGEMENT &amp; ECONOMICS &amp; FINANCE COLLECTION </a:t>
                      </a:r>
                      <a:r>
                        <a:rPr lang="en-IN" sz="1400" b="0" i="0" u="sng" kern="1200" dirty="0" err="1" smtClean="0">
                          <a:solidFill>
                            <a:schemeClr val="dk1"/>
                          </a:solidFill>
                          <a:effectLst/>
                          <a:latin typeface="+mj-lt"/>
                          <a:ea typeface="+mn-ea"/>
                          <a:cs typeface="+mn-cs"/>
                        </a:rPr>
                        <a:t>eJournals</a:t>
                      </a:r>
                      <a:r>
                        <a:rPr lang="en-IN" sz="1400" b="0" i="0" u="sng" kern="1200" baseline="0" dirty="0" smtClean="0">
                          <a:solidFill>
                            <a:schemeClr val="dk1"/>
                          </a:solidFill>
                          <a:effectLst/>
                          <a:latin typeface="+mj-lt"/>
                          <a:ea typeface="+mn-ea"/>
                          <a:cs typeface="+mn-cs"/>
                        </a:rPr>
                        <a:t> available</a:t>
                      </a:r>
                      <a:endParaRPr lang="en-US" sz="1400" b="0" i="0" u="none" strike="noStrike" dirty="0" smtClean="0">
                        <a:solidFill>
                          <a:schemeClr val="tx1"/>
                        </a:solidFill>
                        <a:effectLst/>
                        <a:latin typeface="+mj-lt"/>
                      </a:endParaRPr>
                    </a:p>
                    <a:p>
                      <a:pPr algn="l" fontAlgn="b"/>
                      <a:r>
                        <a:rPr lang="en-US" sz="1400" b="0" i="0" u="none" strike="noStrike" dirty="0" smtClean="0">
                          <a:solidFill>
                            <a:schemeClr val="tx1"/>
                          </a:solidFill>
                          <a:effectLst/>
                          <a:latin typeface="+mj-lt"/>
                          <a:hlinkClick r:id="rId4"/>
                        </a:rPr>
                        <a:t>https://academic.oup.com/jcr</a:t>
                      </a:r>
                      <a:endParaRPr lang="en-US" sz="1400" b="0" i="0" u="none" strike="noStrike" dirty="0">
                        <a:solidFill>
                          <a:schemeClr val="tx1"/>
                        </a:solidFill>
                        <a:effectLst/>
                        <a:latin typeface="+mj-lt"/>
                      </a:endParaRPr>
                    </a:p>
                  </a:txBody>
                  <a:tcPr marL="9525" marR="9525" marT="9524" marB="0"/>
                </a:tc>
                <a:extLst>
                  <a:ext uri="{0D108BD9-81ED-4DB2-BD59-A6C34878D82A}">
                    <a16:rowId xmlns="" xmlns:a16="http://schemas.microsoft.com/office/drawing/2014/main" val="10002"/>
                  </a:ext>
                </a:extLst>
              </a:tr>
              <a:tr h="161269">
                <a:tc>
                  <a:txBody>
                    <a:bodyPr/>
                    <a:lstStyle/>
                    <a:p>
                      <a:endParaRPr lang="en-IN" sz="1400" dirty="0">
                        <a:latin typeface="+mj-lt"/>
                      </a:endParaRPr>
                    </a:p>
                  </a:txBody>
                  <a:tcPr marT="45717" marB="45717"/>
                </a:tc>
                <a:tc vMerge="1">
                  <a:txBody>
                    <a:bodyPr/>
                    <a:lstStyle/>
                    <a:p>
                      <a:pPr marL="0" marR="0">
                        <a:lnSpc>
                          <a:spcPct val="115000"/>
                        </a:lnSpc>
                        <a:spcBef>
                          <a:spcPts val="0"/>
                        </a:spcBef>
                        <a:spcAft>
                          <a:spcPts val="0"/>
                        </a:spcAft>
                      </a:pPr>
                      <a:endParaRPr lang="en-US" sz="1400" dirty="0">
                        <a:latin typeface="Times New Roman"/>
                        <a:ea typeface="Times New Roman"/>
                      </a:endParaRPr>
                    </a:p>
                  </a:txBody>
                  <a:tcPr marL="68580" marR="68580" marT="0" marB="0"/>
                </a:tc>
                <a:tc vMerge="1">
                  <a:txBody>
                    <a:bodyPr/>
                    <a:lstStyle/>
                    <a:p>
                      <a:pPr algn="l" fontAlgn="b"/>
                      <a:endParaRPr lang="en-US" sz="1400" b="0" i="0" u="none" strike="noStrike" dirty="0">
                        <a:solidFill>
                          <a:srgbClr val="000000"/>
                        </a:solidFill>
                        <a:latin typeface="Times New Roman"/>
                      </a:endParaRPr>
                    </a:p>
                  </a:txBody>
                  <a:tcPr marL="9525" marR="9525" marT="9525" marB="0"/>
                </a:tc>
                <a:extLst>
                  <a:ext uri="{0D108BD9-81ED-4DB2-BD59-A6C34878D82A}">
                    <a16:rowId xmlns="" xmlns:a16="http://schemas.microsoft.com/office/drawing/2014/main" val="10003"/>
                  </a:ext>
                </a:extLst>
              </a:tr>
              <a:tr h="359395">
                <a:tc>
                  <a:txBody>
                    <a:bodyPr/>
                    <a:lstStyle/>
                    <a:p>
                      <a:r>
                        <a:rPr lang="en-IN" sz="1400" dirty="0" smtClean="0">
                          <a:latin typeface="+mj-lt"/>
                        </a:rPr>
                        <a:t>30</a:t>
                      </a:r>
                      <a:endParaRPr lang="en-IN" sz="1400" dirty="0">
                        <a:latin typeface="+mj-lt"/>
                      </a:endParaRPr>
                    </a:p>
                  </a:txBody>
                  <a:tcPr marT="45717" marB="45717"/>
                </a:tc>
                <a:tc>
                  <a:txBody>
                    <a:bodyPr/>
                    <a:lstStyle/>
                    <a:p>
                      <a:pPr marL="0" marR="0">
                        <a:lnSpc>
                          <a:spcPct val="115000"/>
                        </a:lnSpc>
                        <a:spcBef>
                          <a:spcPts val="0"/>
                        </a:spcBef>
                        <a:spcAft>
                          <a:spcPts val="0"/>
                        </a:spcAft>
                      </a:pPr>
                      <a:r>
                        <a:rPr lang="en-US" sz="1400" b="0" u="none" strike="noStrike" dirty="0" smtClean="0">
                          <a:effectLst/>
                          <a:latin typeface="+mj-lt"/>
                          <a:cs typeface="Times New Roman" panose="02020603050405020304" pitchFamily="18" charset="0"/>
                        </a:rPr>
                        <a:t>Wiley </a:t>
                      </a:r>
                      <a:r>
                        <a:rPr lang="en-US" sz="1400" b="0" u="none" strike="noStrike" dirty="0" err="1" smtClean="0">
                          <a:effectLst/>
                          <a:latin typeface="+mj-lt"/>
                          <a:cs typeface="Times New Roman" panose="02020603050405020304" pitchFamily="18" charset="0"/>
                        </a:rPr>
                        <a:t>eJournals</a:t>
                      </a:r>
                      <a:endParaRPr lang="en-US" sz="1400" b="0" u="none" strike="noStrike" dirty="0">
                        <a:effectLst/>
                        <a:latin typeface="+mj-lt"/>
                        <a:cs typeface="Times New Roman" panose="02020603050405020304" pitchFamily="18" charset="0"/>
                      </a:endParaRPr>
                    </a:p>
                  </a:txBody>
                  <a:tcPr marL="68580" marR="68580" marT="0" marB="0"/>
                </a:tc>
                <a:tc>
                  <a:txBody>
                    <a:bodyPr/>
                    <a:lstStyle/>
                    <a:p>
                      <a:pPr algn="l" fontAlgn="b"/>
                      <a:r>
                        <a:rPr lang="en-IN" sz="1400" b="0" i="0" kern="1200" dirty="0" smtClean="0">
                          <a:solidFill>
                            <a:schemeClr val="dk1"/>
                          </a:solidFill>
                          <a:effectLst/>
                          <a:latin typeface="+mj-lt"/>
                          <a:ea typeface="+mn-ea"/>
                          <a:cs typeface="+mn-cs"/>
                        </a:rPr>
                        <a:t>Wiley Management </a:t>
                      </a:r>
                      <a:r>
                        <a:rPr lang="en-IN" sz="1400" b="0" i="0" kern="1200" dirty="0" err="1" smtClean="0">
                          <a:solidFill>
                            <a:schemeClr val="dk1"/>
                          </a:solidFill>
                          <a:effectLst/>
                          <a:latin typeface="+mj-lt"/>
                          <a:ea typeface="+mn-ea"/>
                          <a:cs typeface="+mn-cs"/>
                        </a:rPr>
                        <a:t>eJournals</a:t>
                      </a:r>
                      <a:endParaRPr lang="en-IN" sz="1400" b="0" i="0" u="sng" strike="noStrike" dirty="0" smtClean="0">
                        <a:solidFill>
                          <a:srgbClr val="000000"/>
                        </a:solidFill>
                        <a:effectLst/>
                        <a:latin typeface="+mj-lt"/>
                        <a:hlinkClick r:id="rId5"/>
                      </a:endParaRPr>
                    </a:p>
                    <a:p>
                      <a:pPr algn="l" fontAlgn="b"/>
                      <a:r>
                        <a:rPr lang="en-IN" sz="1400" b="0" i="0" u="sng" strike="noStrike" dirty="0" smtClean="0">
                          <a:solidFill>
                            <a:srgbClr val="000000"/>
                          </a:solidFill>
                          <a:effectLst/>
                          <a:latin typeface="+mj-lt"/>
                          <a:hlinkClick r:id="rId5"/>
                        </a:rPr>
                        <a:t>https</a:t>
                      </a:r>
                      <a:r>
                        <a:rPr lang="en-IN" sz="1400" b="0" i="0" u="sng" strike="noStrike" dirty="0">
                          <a:solidFill>
                            <a:srgbClr val="000000"/>
                          </a:solidFill>
                          <a:effectLst/>
                          <a:latin typeface="+mj-lt"/>
                          <a:hlinkClick r:id="rId5"/>
                        </a:rPr>
                        <a:t>://onlinelibrary.wiley.com</a:t>
                      </a:r>
                      <a:endParaRPr lang="en-IN" sz="1400" b="0" i="0" u="sng" strike="noStrike" dirty="0">
                        <a:solidFill>
                          <a:srgbClr val="000000"/>
                        </a:solidFill>
                        <a:effectLst/>
                        <a:latin typeface="+mj-lt"/>
                      </a:endParaRPr>
                    </a:p>
                  </a:txBody>
                  <a:tcPr marL="9525" marR="9525" marT="9525" marB="0" anchor="b"/>
                </a:tc>
              </a:tr>
              <a:tr h="676931">
                <a:tc>
                  <a:txBody>
                    <a:bodyPr/>
                    <a:lstStyle/>
                    <a:p>
                      <a:r>
                        <a:rPr lang="en-IN" sz="1400" dirty="0" smtClean="0">
                          <a:latin typeface="+mj-lt"/>
                        </a:rPr>
                        <a:t>31</a:t>
                      </a:r>
                      <a:endParaRPr lang="en-IN" sz="1400" dirty="0">
                        <a:latin typeface="+mj-lt"/>
                      </a:endParaRPr>
                    </a:p>
                  </a:txBody>
                  <a:tcPr marT="45717" marB="45717"/>
                </a:tc>
                <a:tc>
                  <a:txBody>
                    <a:bodyPr/>
                    <a:lstStyle/>
                    <a:p>
                      <a:pPr marL="0" marR="0">
                        <a:lnSpc>
                          <a:spcPct val="115000"/>
                        </a:lnSpc>
                        <a:spcBef>
                          <a:spcPts val="0"/>
                        </a:spcBef>
                        <a:spcAft>
                          <a:spcPts val="0"/>
                        </a:spcAft>
                      </a:pPr>
                      <a:r>
                        <a:rPr lang="en-US" sz="1400" b="0" u="none" strike="noStrike" dirty="0" err="1" smtClean="0">
                          <a:effectLst/>
                          <a:latin typeface="+mj-lt"/>
                          <a:cs typeface="Times New Roman" panose="02020603050405020304" pitchFamily="18" charset="0"/>
                        </a:rPr>
                        <a:t>IndiaStat</a:t>
                      </a:r>
                      <a:endParaRPr lang="en-US" sz="1400" b="0" u="none" strike="noStrike" dirty="0">
                        <a:effectLst/>
                        <a:latin typeface="+mj-lt"/>
                        <a:cs typeface="Times New Roman" panose="02020603050405020304" pitchFamily="18" charset="0"/>
                      </a:endParaRPr>
                    </a:p>
                  </a:txBody>
                  <a:tcPr marL="68580" marR="68580" marT="0" marB="0"/>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latin typeface="+mj-lt"/>
                        </a:rPr>
                        <a:t>Socio</a:t>
                      </a:r>
                      <a:r>
                        <a:rPr lang="en-US" sz="1400" b="0" i="0" u="none" strike="noStrike" baseline="0" dirty="0" smtClean="0">
                          <a:solidFill>
                            <a:srgbClr val="000000"/>
                          </a:solidFill>
                          <a:latin typeface="+mj-lt"/>
                        </a:rPr>
                        <a:t> economic statistical information about India</a:t>
                      </a:r>
                      <a:endParaRPr lang="en-US" sz="1400" b="0" i="0" u="none" strike="noStrike" dirty="0" smtClean="0">
                        <a:solidFill>
                          <a:srgbClr val="000000"/>
                        </a:solidFill>
                        <a:latin typeface="+mj-lt"/>
                      </a:endParaRPr>
                    </a:p>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latin typeface="+mj-lt"/>
                          <a:hlinkClick r:id="rId6"/>
                        </a:rPr>
                        <a:t>www.Indiastat.com</a:t>
                      </a:r>
                      <a:endParaRPr lang="en-US" sz="1400" b="0" i="0" u="none" strike="noStrike" dirty="0">
                        <a:solidFill>
                          <a:srgbClr val="000000"/>
                        </a:solidFill>
                        <a:latin typeface="+mj-lt"/>
                      </a:endParaRPr>
                    </a:p>
                  </a:txBody>
                  <a:tcPr marL="9525" marR="9525" marT="9524" marB="0"/>
                </a:tc>
              </a:tr>
              <a:tr h="676931">
                <a:tc>
                  <a:txBody>
                    <a:bodyPr/>
                    <a:lstStyle/>
                    <a:p>
                      <a:r>
                        <a:rPr lang="en-IN" sz="1400" dirty="0" smtClean="0">
                          <a:latin typeface="+mj-lt"/>
                        </a:rPr>
                        <a:t>32</a:t>
                      </a:r>
                      <a:endParaRPr lang="en-IN" sz="1400" dirty="0">
                        <a:latin typeface="+mj-lt"/>
                      </a:endParaRPr>
                    </a:p>
                  </a:txBody>
                  <a:tcPr marT="45717" marB="45717"/>
                </a:tc>
                <a:tc>
                  <a:txBody>
                    <a:bodyPr/>
                    <a:lstStyle/>
                    <a:p>
                      <a:pPr marL="0" marR="0">
                        <a:lnSpc>
                          <a:spcPct val="115000"/>
                        </a:lnSpc>
                        <a:spcBef>
                          <a:spcPts val="0"/>
                        </a:spcBef>
                        <a:spcAft>
                          <a:spcPts val="0"/>
                        </a:spcAft>
                      </a:pPr>
                      <a:r>
                        <a:rPr lang="en-US" sz="1400" b="0" u="none" strike="noStrike" dirty="0" err="1" smtClean="0">
                          <a:effectLst/>
                          <a:latin typeface="+mj-lt"/>
                          <a:cs typeface="Times New Roman" panose="02020603050405020304" pitchFamily="18" charset="0"/>
                        </a:rPr>
                        <a:t>Edzter</a:t>
                      </a:r>
                      <a:endParaRPr lang="en-US" sz="1400" b="0" u="none" strike="noStrike" dirty="0">
                        <a:effectLst/>
                        <a:latin typeface="+mj-lt"/>
                        <a:cs typeface="Times New Roman" panose="02020603050405020304" pitchFamily="18" charset="0"/>
                      </a:endParaRPr>
                    </a:p>
                  </a:txBody>
                  <a:tcPr marL="68580" marR="68580" marT="0" marB="0"/>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latin typeface="+mj-lt"/>
                        </a:rPr>
                        <a:t>E-newspapers and </a:t>
                      </a:r>
                      <a:r>
                        <a:rPr lang="en-US" sz="1400" b="0" i="0" u="none" strike="noStrike" dirty="0" err="1" smtClean="0">
                          <a:solidFill>
                            <a:srgbClr val="000000"/>
                          </a:solidFill>
                          <a:latin typeface="+mj-lt"/>
                        </a:rPr>
                        <a:t>eMagazines</a:t>
                      </a:r>
                      <a:r>
                        <a:rPr lang="en-US" sz="1400" b="0" i="0" u="none" strike="noStrike" dirty="0" smtClean="0">
                          <a:solidFill>
                            <a:srgbClr val="000000"/>
                          </a:solidFill>
                          <a:latin typeface="+mj-lt"/>
                        </a:rPr>
                        <a:t> – Continue</a:t>
                      </a:r>
                      <a:r>
                        <a:rPr lang="en-US" sz="1400" b="0" i="0" u="none" strike="noStrike" baseline="0" dirty="0" smtClean="0">
                          <a:solidFill>
                            <a:srgbClr val="000000"/>
                          </a:solidFill>
                          <a:latin typeface="+mj-lt"/>
                        </a:rPr>
                        <a:t> with email address for verification</a:t>
                      </a:r>
                      <a:endParaRPr lang="en-US" sz="1400" b="0" i="0" u="none" strike="noStrike" dirty="0" smtClean="0">
                        <a:solidFill>
                          <a:srgbClr val="000000"/>
                        </a:solidFill>
                        <a:latin typeface="+mj-lt"/>
                      </a:endParaRPr>
                    </a:p>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latin typeface="+mj-lt"/>
                        </a:rPr>
                        <a:t>https://www.edzter.com/login</a:t>
                      </a:r>
                      <a:endParaRPr lang="en-US" sz="1400" b="0" i="0" u="none" strike="noStrike" dirty="0">
                        <a:solidFill>
                          <a:srgbClr val="000000"/>
                        </a:solidFill>
                        <a:latin typeface="+mj-lt"/>
                      </a:endParaRPr>
                    </a:p>
                  </a:txBody>
                  <a:tcPr marL="9525" marR="9525" marT="9524" marB="0"/>
                </a:tc>
              </a:tr>
            </a:tbl>
          </a:graphicData>
        </a:graphic>
      </p:graphicFrame>
    </p:spTree>
    <p:extLst>
      <p:ext uri="{BB962C8B-B14F-4D97-AF65-F5344CB8AC3E}">
        <p14:creationId xmlns:p14="http://schemas.microsoft.com/office/powerpoint/2010/main" val="55116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E34741-A4C6-41E2-9094-14B7C7C23264}"/>
              </a:ext>
            </a:extLst>
          </p:cNvPr>
          <p:cNvSpPr>
            <a:spLocks noGrp="1"/>
          </p:cNvSpPr>
          <p:nvPr>
            <p:ph type="title"/>
          </p:nvPr>
        </p:nvSpPr>
        <p:spPr>
          <a:xfrm>
            <a:off x="1143000" y="527483"/>
            <a:ext cx="9105900" cy="1096962"/>
          </a:xfrm>
        </p:spPr>
        <p:txBody>
          <a:bodyPr/>
          <a:lstStyle/>
          <a:p>
            <a:r>
              <a:rPr lang="en-IN" dirty="0">
                <a:latin typeface="Times New Roman" panose="02020603050405020304" pitchFamily="18" charset="0"/>
                <a:cs typeface="Times New Roman" panose="02020603050405020304" pitchFamily="18" charset="0"/>
              </a:rPr>
              <a:t>e-Books</a:t>
            </a:r>
          </a:p>
        </p:txBody>
      </p:sp>
      <p:sp>
        <p:nvSpPr>
          <p:cNvPr id="3" name="Slide Number Placeholder 2">
            <a:extLst>
              <a:ext uri="{FF2B5EF4-FFF2-40B4-BE49-F238E27FC236}">
                <a16:creationId xmlns="" xmlns:a16="http://schemas.microsoft.com/office/drawing/2014/main" id="{0CCC8E72-C465-44EF-B340-F369C35245EC}"/>
              </a:ext>
            </a:extLst>
          </p:cNvPr>
          <p:cNvSpPr>
            <a:spLocks noGrp="1"/>
          </p:cNvSpPr>
          <p:nvPr>
            <p:ph type="sldNum" sz="quarter" idx="12"/>
          </p:nvPr>
        </p:nvSpPr>
        <p:spPr/>
        <p:txBody>
          <a:bodyPr/>
          <a:lstStyle/>
          <a:p>
            <a:fld id="{0FF54DE5-C571-48E8-A5BC-B369434E2F44}" type="slidenum">
              <a:rPr lang="en-US" smtClean="0"/>
              <a:pPr/>
              <a:t>13</a:t>
            </a:fld>
            <a:endParaRPr lang="en-US" dirty="0"/>
          </a:p>
        </p:txBody>
      </p:sp>
      <p:graphicFrame>
        <p:nvGraphicFramePr>
          <p:cNvPr id="4" name="Table 3">
            <a:extLst>
              <a:ext uri="{FF2B5EF4-FFF2-40B4-BE49-F238E27FC236}">
                <a16:creationId xmlns="" xmlns:a16="http://schemas.microsoft.com/office/drawing/2014/main" id="{41455837-49B5-4F6E-AC6F-469402616F53}"/>
              </a:ext>
            </a:extLst>
          </p:cNvPr>
          <p:cNvGraphicFramePr>
            <a:graphicFrameLocks noGrp="1"/>
          </p:cNvGraphicFramePr>
          <p:nvPr>
            <p:extLst>
              <p:ext uri="{D42A27DB-BD31-4B8C-83A1-F6EECF244321}">
                <p14:modId xmlns:p14="http://schemas.microsoft.com/office/powerpoint/2010/main" val="336963183"/>
              </p:ext>
            </p:extLst>
          </p:nvPr>
        </p:nvGraphicFramePr>
        <p:xfrm>
          <a:off x="1143000" y="1447800"/>
          <a:ext cx="9753600" cy="4648199"/>
        </p:xfrm>
        <a:graphic>
          <a:graphicData uri="http://schemas.openxmlformats.org/drawingml/2006/table">
            <a:tbl>
              <a:tblPr firstRow="1" firstCol="1" bandRow="1">
                <a:tableStyleId>{5C22544A-7EE6-4342-B048-85BDC9FD1C3A}</a:tableStyleId>
              </a:tblPr>
              <a:tblGrid>
                <a:gridCol w="1135274">
                  <a:extLst>
                    <a:ext uri="{9D8B030D-6E8A-4147-A177-3AD203B41FA5}">
                      <a16:colId xmlns="" xmlns:a16="http://schemas.microsoft.com/office/drawing/2014/main" val="20000"/>
                    </a:ext>
                  </a:extLst>
                </a:gridCol>
                <a:gridCol w="3998556">
                  <a:extLst>
                    <a:ext uri="{9D8B030D-6E8A-4147-A177-3AD203B41FA5}">
                      <a16:colId xmlns="" xmlns:a16="http://schemas.microsoft.com/office/drawing/2014/main" val="20001"/>
                    </a:ext>
                  </a:extLst>
                </a:gridCol>
                <a:gridCol w="4619770">
                  <a:extLst>
                    <a:ext uri="{9D8B030D-6E8A-4147-A177-3AD203B41FA5}">
                      <a16:colId xmlns="" xmlns:a16="http://schemas.microsoft.com/office/drawing/2014/main" val="20002"/>
                    </a:ext>
                  </a:extLst>
                </a:gridCol>
              </a:tblGrid>
              <a:tr h="258735">
                <a:tc>
                  <a:txBody>
                    <a:bodyPr/>
                    <a:lstStyle/>
                    <a:p>
                      <a:pPr algn="ctr">
                        <a:spcAft>
                          <a:spcPts val="0"/>
                        </a:spcAft>
                      </a:pPr>
                      <a:r>
                        <a:rPr lang="en-US" sz="1400" dirty="0">
                          <a:effectLst/>
                        </a:rPr>
                        <a:t>Sr.</a:t>
                      </a:r>
                      <a:endParaRPr lang="en-IN" sz="1400" dirty="0">
                        <a:effectLst/>
                        <a:latin typeface="Times New Roman"/>
                        <a:ea typeface="Times New Roman"/>
                      </a:endParaRPr>
                    </a:p>
                  </a:txBody>
                  <a:tcPr marL="49870" marR="49870" marT="0" marB="0"/>
                </a:tc>
                <a:tc>
                  <a:txBody>
                    <a:bodyPr/>
                    <a:lstStyle/>
                    <a:p>
                      <a:pPr algn="ctr">
                        <a:spcAft>
                          <a:spcPts val="0"/>
                        </a:spcAft>
                      </a:pPr>
                      <a:r>
                        <a:rPr lang="en-US" sz="1400" dirty="0">
                          <a:effectLst/>
                        </a:rPr>
                        <a:t>Name</a:t>
                      </a:r>
                      <a:endParaRPr lang="en-IN" sz="1400" dirty="0">
                        <a:effectLst/>
                        <a:latin typeface="Times New Roman"/>
                        <a:ea typeface="Times New Roman"/>
                      </a:endParaRPr>
                    </a:p>
                  </a:txBody>
                  <a:tcPr marL="49870" marR="49870" marT="0" marB="0"/>
                </a:tc>
                <a:tc>
                  <a:txBody>
                    <a:bodyPr/>
                    <a:lstStyle/>
                    <a:p>
                      <a:pPr algn="ctr">
                        <a:spcAft>
                          <a:spcPts val="0"/>
                        </a:spcAft>
                      </a:pPr>
                      <a:r>
                        <a:rPr lang="en-US" sz="1400" dirty="0">
                          <a:effectLst/>
                        </a:rPr>
                        <a:t>URL for Database / Website</a:t>
                      </a:r>
                      <a:endParaRPr lang="en-IN" sz="1400" dirty="0">
                        <a:effectLst/>
                        <a:latin typeface="Times New Roman"/>
                        <a:ea typeface="Times New Roman"/>
                      </a:endParaRPr>
                    </a:p>
                  </a:txBody>
                  <a:tcPr marL="49870" marR="49870" marT="0" marB="0"/>
                </a:tc>
                <a:extLst>
                  <a:ext uri="{0D108BD9-81ED-4DB2-BD59-A6C34878D82A}">
                    <a16:rowId xmlns="" xmlns:a16="http://schemas.microsoft.com/office/drawing/2014/main" val="10000"/>
                  </a:ext>
                </a:extLst>
              </a:tr>
              <a:tr h="1097366">
                <a:tc>
                  <a:txBody>
                    <a:bodyPr/>
                    <a:lstStyle/>
                    <a:p>
                      <a:pPr algn="ctr">
                        <a:spcAft>
                          <a:spcPts val="0"/>
                        </a:spcAft>
                      </a:pPr>
                      <a:r>
                        <a:rPr lang="en-US" sz="1600" dirty="0">
                          <a:effectLst/>
                        </a:rPr>
                        <a:t>01</a:t>
                      </a:r>
                      <a:endParaRPr lang="en-IN" sz="1600" dirty="0">
                        <a:effectLst/>
                        <a:latin typeface="Times New Roman"/>
                        <a:ea typeface="Times New Roman"/>
                      </a:endParaRPr>
                    </a:p>
                  </a:txBody>
                  <a:tcPr marL="49870" marR="49870" marT="0" marB="0"/>
                </a:tc>
                <a:tc>
                  <a:txBody>
                    <a:bodyPr/>
                    <a:lstStyle/>
                    <a:p>
                      <a:pPr algn="l">
                        <a:spcAft>
                          <a:spcPts val="0"/>
                        </a:spcAft>
                      </a:pPr>
                      <a:r>
                        <a:rPr lang="en-US" sz="1600" dirty="0">
                          <a:effectLst/>
                        </a:rPr>
                        <a:t>EMERALD  : E –Books</a:t>
                      </a:r>
                    </a:p>
                    <a:p>
                      <a:pPr algn="l">
                        <a:spcAft>
                          <a:spcPts val="0"/>
                        </a:spcAft>
                      </a:pPr>
                      <a:endParaRPr lang="en-US" sz="1600" dirty="0">
                        <a:effectLst/>
                        <a:latin typeface="Times New Roman"/>
                        <a:ea typeface="Times New Roman"/>
                      </a:endParaRPr>
                    </a:p>
                  </a:txBody>
                  <a:tcPr marL="49870" marR="4987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u="sng" dirty="0">
                          <a:effectLst/>
                          <a:hlinkClick r:id="rId2"/>
                        </a:rPr>
                        <a:t>Collection management eBooks of the year </a:t>
                      </a:r>
                      <a:r>
                        <a:rPr lang="en-IN" sz="1400" u="sng" dirty="0" smtClean="0">
                          <a:effectLst/>
                          <a:hlinkClick r:id="rId2"/>
                        </a:rPr>
                        <a:t>2016-17..</a:t>
                      </a:r>
                      <a:endParaRPr lang="en-US" sz="1400" u="sng" dirty="0">
                        <a:effectLst/>
                        <a:hlinkClick r:id="rId2"/>
                      </a:endParaRPr>
                    </a:p>
                    <a:p>
                      <a:pPr algn="l">
                        <a:spcAft>
                          <a:spcPts val="0"/>
                        </a:spcAft>
                      </a:pPr>
                      <a:endParaRPr lang="en-US" sz="1400" dirty="0">
                        <a:effectLst/>
                        <a:hlinkClick r:id="" action="ppaction://noaction"/>
                      </a:endParaRPr>
                    </a:p>
                    <a:p>
                      <a:pPr algn="l">
                        <a:spcAft>
                          <a:spcPts val="0"/>
                        </a:spcAft>
                      </a:pPr>
                      <a:r>
                        <a:rPr lang="en-US" sz="1400" dirty="0">
                          <a:effectLst/>
                          <a:hlinkClick r:id="" action="ppaction://noaction"/>
                        </a:rPr>
                        <a:t>http</a:t>
                      </a:r>
                      <a:r>
                        <a:rPr lang="en-US" sz="1400" dirty="0">
                          <a:effectLst/>
                          <a:hlinkClick r:id="rId2"/>
                        </a:rPr>
                        <a:t>://</a:t>
                      </a:r>
                      <a:r>
                        <a:rPr lang="en-US" sz="1400" u="none" strike="noStrike" dirty="0">
                          <a:effectLst/>
                          <a:hlinkClick r:id="rId2"/>
                        </a:rPr>
                        <a:t>www.emeraldinsight.com</a:t>
                      </a:r>
                      <a:endParaRPr lang="en-US" sz="1400" u="none" strike="noStrike" dirty="0">
                        <a:effectLst/>
                      </a:endParaRPr>
                    </a:p>
                    <a:p>
                      <a:pPr algn="l">
                        <a:spcAft>
                          <a:spcPts val="0"/>
                        </a:spcAft>
                      </a:pPr>
                      <a:endParaRPr lang="en-IN" sz="1400" dirty="0">
                        <a:effectLst/>
                        <a:latin typeface="Times New Roman"/>
                        <a:ea typeface="Times New Roman"/>
                      </a:endParaRPr>
                    </a:p>
                  </a:txBody>
                  <a:tcPr marL="49870" marR="49870" marT="0" marB="0"/>
                </a:tc>
                <a:extLst>
                  <a:ext uri="{0D108BD9-81ED-4DB2-BD59-A6C34878D82A}">
                    <a16:rowId xmlns="" xmlns:a16="http://schemas.microsoft.com/office/drawing/2014/main" val="10001"/>
                  </a:ext>
                </a:extLst>
              </a:tr>
              <a:tr h="1097366">
                <a:tc>
                  <a:txBody>
                    <a:bodyPr/>
                    <a:lstStyle/>
                    <a:p>
                      <a:pPr algn="ctr">
                        <a:spcAft>
                          <a:spcPts val="0"/>
                        </a:spcAft>
                      </a:pPr>
                      <a:r>
                        <a:rPr lang="en-US" sz="1600" dirty="0">
                          <a:effectLst/>
                        </a:rPr>
                        <a:t>02</a:t>
                      </a:r>
                      <a:endParaRPr lang="en-IN" sz="1600" dirty="0">
                        <a:effectLst/>
                        <a:latin typeface="Times New Roman"/>
                        <a:ea typeface="Times New Roman"/>
                      </a:endParaRPr>
                    </a:p>
                  </a:txBody>
                  <a:tcPr marL="49870" marR="49870" marT="0" marB="0"/>
                </a:tc>
                <a:tc>
                  <a:txBody>
                    <a:bodyPr/>
                    <a:lstStyle/>
                    <a:p>
                      <a:pPr algn="l">
                        <a:spcAft>
                          <a:spcPts val="0"/>
                        </a:spcAft>
                      </a:pPr>
                      <a:r>
                        <a:rPr lang="en-US" sz="1600" dirty="0">
                          <a:effectLst/>
                        </a:rPr>
                        <a:t>EBSCO : E-Books Business Collection</a:t>
                      </a:r>
                    </a:p>
                    <a:p>
                      <a:pPr algn="l">
                        <a:spcAft>
                          <a:spcPts val="0"/>
                        </a:spcAft>
                      </a:pPr>
                      <a:endParaRPr lang="en-US" sz="1600" dirty="0">
                        <a:effectLst/>
                        <a:latin typeface="Times New Roman"/>
                        <a:ea typeface="Times New Roman"/>
                      </a:endParaRPr>
                    </a:p>
                    <a:p>
                      <a:pPr algn="l">
                        <a:spcAft>
                          <a:spcPts val="0"/>
                        </a:spcAft>
                      </a:pPr>
                      <a:endParaRPr lang="en-US" sz="1600" dirty="0">
                        <a:effectLst/>
                        <a:latin typeface="Times New Roman"/>
                        <a:ea typeface="Times New Roman"/>
                      </a:endParaRPr>
                    </a:p>
                  </a:txBody>
                  <a:tcPr marL="49870" marR="49870" marT="0" marB="0"/>
                </a:tc>
                <a:tc>
                  <a:txBody>
                    <a:bodyPr/>
                    <a:lstStyle/>
                    <a:p>
                      <a:pPr algn="l">
                        <a:spcAft>
                          <a:spcPts val="0"/>
                        </a:spcAft>
                      </a:pPr>
                      <a:r>
                        <a:rPr lang="en-US" sz="1400" u="none" strike="noStrike" dirty="0">
                          <a:effectLst/>
                          <a:hlinkClick r:id="rId3"/>
                        </a:rPr>
                        <a:t>Collection</a:t>
                      </a:r>
                      <a:r>
                        <a:rPr lang="en-US" sz="1400" u="none" strike="noStrike" baseline="0" dirty="0">
                          <a:effectLst/>
                          <a:hlinkClick r:id="rId3"/>
                        </a:rPr>
                        <a:t> of Business Management </a:t>
                      </a:r>
                      <a:r>
                        <a:rPr lang="en-US" sz="1400" u="none" strike="noStrike" baseline="0" dirty="0" smtClean="0">
                          <a:effectLst/>
                          <a:hlinkClick r:id="rId3"/>
                        </a:rPr>
                        <a:t>eBooks.</a:t>
                      </a:r>
                    </a:p>
                    <a:p>
                      <a:pPr algn="l">
                        <a:spcAft>
                          <a:spcPts val="0"/>
                        </a:spcAft>
                      </a:pPr>
                      <a:r>
                        <a:rPr lang="en-US" sz="1400" u="none" strike="noStrike" baseline="0" dirty="0" smtClean="0">
                          <a:effectLst/>
                          <a:hlinkClick r:id="rId3"/>
                        </a:rPr>
                        <a:t>.</a:t>
                      </a:r>
                      <a:endParaRPr lang="en-US" sz="1400" u="none" strike="noStrike" dirty="0">
                        <a:effectLst/>
                        <a:hlinkClick r:id="" action="ppaction://noaction"/>
                      </a:endParaRPr>
                    </a:p>
                    <a:p>
                      <a:pPr algn="l">
                        <a:spcAft>
                          <a:spcPts val="0"/>
                        </a:spcAft>
                      </a:pPr>
                      <a:endParaRPr lang="en-US" sz="1400" u="none" strike="noStrike" dirty="0">
                        <a:effectLst/>
                        <a:hlinkClick r:id="" action="ppaction://noaction"/>
                      </a:endParaRPr>
                    </a:p>
                    <a:p>
                      <a:pPr algn="l">
                        <a:spcAft>
                          <a:spcPts val="0"/>
                        </a:spcAft>
                      </a:pPr>
                      <a:r>
                        <a:rPr lang="en-US" sz="1400" u="none" strike="noStrike" dirty="0">
                          <a:effectLst/>
                          <a:hlinkClick r:id="rId3"/>
                        </a:rPr>
                        <a:t>http://search.epnet.com</a:t>
                      </a:r>
                      <a:endParaRPr lang="en-IN" sz="1400" dirty="0">
                        <a:effectLst/>
                        <a:latin typeface="Times New Roman"/>
                        <a:ea typeface="Times New Roman"/>
                      </a:endParaRPr>
                    </a:p>
                  </a:txBody>
                  <a:tcPr marL="49870" marR="49870" marT="0" marB="0"/>
                </a:tc>
                <a:extLst>
                  <a:ext uri="{0D108BD9-81ED-4DB2-BD59-A6C34878D82A}">
                    <a16:rowId xmlns="" xmlns:a16="http://schemas.microsoft.com/office/drawing/2014/main" val="10002"/>
                  </a:ext>
                </a:extLst>
              </a:tr>
              <a:tr h="1097366">
                <a:tc>
                  <a:txBody>
                    <a:bodyPr/>
                    <a:lstStyle/>
                    <a:p>
                      <a:pPr algn="ctr">
                        <a:spcAft>
                          <a:spcPts val="0"/>
                        </a:spcAft>
                      </a:pPr>
                      <a:r>
                        <a:rPr lang="en-IN" sz="1600" dirty="0">
                          <a:effectLst/>
                          <a:latin typeface="Times New Roman"/>
                          <a:ea typeface="Times New Roman"/>
                        </a:rPr>
                        <a:t>03</a:t>
                      </a:r>
                    </a:p>
                  </a:txBody>
                  <a:tcPr marL="49870" marR="49870" marT="0" marB="0"/>
                </a:tc>
                <a:tc>
                  <a:txBody>
                    <a:bodyPr/>
                    <a:lstStyle/>
                    <a:p>
                      <a:pPr algn="l">
                        <a:spcAft>
                          <a:spcPts val="0"/>
                        </a:spcAft>
                      </a:pPr>
                      <a:r>
                        <a:rPr lang="en-US" sz="1600" kern="1200" dirty="0">
                          <a:solidFill>
                            <a:schemeClr val="dk1"/>
                          </a:solidFill>
                          <a:effectLst/>
                          <a:latin typeface="+mn-lt"/>
                          <a:ea typeface="+mn-ea"/>
                          <a:cs typeface="+mn-cs"/>
                        </a:rPr>
                        <a:t>Taylor &amp; Francis e-Books</a:t>
                      </a:r>
                    </a:p>
                    <a:p>
                      <a:pPr algn="l">
                        <a:spcAft>
                          <a:spcPts val="0"/>
                        </a:spcAft>
                      </a:pPr>
                      <a:endParaRPr lang="en-US" sz="1600" kern="1200" dirty="0">
                        <a:solidFill>
                          <a:schemeClr val="dk1"/>
                        </a:solidFill>
                        <a:effectLst/>
                        <a:latin typeface="+mn-lt"/>
                        <a:ea typeface="+mn-ea"/>
                        <a:cs typeface="+mn-cs"/>
                      </a:endParaRPr>
                    </a:p>
                    <a:p>
                      <a:pPr algn="l">
                        <a:spcAft>
                          <a:spcPts val="0"/>
                        </a:spcAft>
                      </a:pPr>
                      <a:endParaRPr lang="en-US" sz="1600" kern="1200" dirty="0">
                        <a:solidFill>
                          <a:schemeClr val="dk1"/>
                        </a:solidFill>
                        <a:effectLst/>
                        <a:latin typeface="+mn-lt"/>
                        <a:ea typeface="+mn-ea"/>
                        <a:cs typeface="+mn-cs"/>
                      </a:endParaRPr>
                    </a:p>
                    <a:p>
                      <a:pPr algn="l">
                        <a:spcAft>
                          <a:spcPts val="0"/>
                        </a:spcAft>
                      </a:pPr>
                      <a:endParaRPr lang="en-US" sz="1600" dirty="0">
                        <a:effectLst/>
                        <a:latin typeface="Times New Roman"/>
                        <a:ea typeface="Times New Roman"/>
                      </a:endParaRPr>
                    </a:p>
                  </a:txBody>
                  <a:tcPr marL="49870" marR="49870" marT="0" marB="0"/>
                </a:tc>
                <a:tc>
                  <a:txBody>
                    <a:bodyPr/>
                    <a:lstStyle/>
                    <a:p>
                      <a:pPr algn="l">
                        <a:spcAft>
                          <a:spcPts val="0"/>
                        </a:spcAft>
                      </a:pPr>
                      <a:r>
                        <a:rPr lang="en-US" sz="1400" u="sng" kern="1200" dirty="0">
                          <a:solidFill>
                            <a:schemeClr val="dk1"/>
                          </a:solidFill>
                          <a:effectLst/>
                          <a:latin typeface="+mn-lt"/>
                          <a:ea typeface="+mn-ea"/>
                          <a:cs typeface="+mn-cs"/>
                        </a:rPr>
                        <a:t>Taylor</a:t>
                      </a:r>
                      <a:r>
                        <a:rPr lang="en-US" sz="1400" u="sng" kern="1200" baseline="0" dirty="0">
                          <a:solidFill>
                            <a:schemeClr val="dk1"/>
                          </a:solidFill>
                          <a:effectLst/>
                          <a:latin typeface="+mn-lt"/>
                          <a:ea typeface="+mn-ea"/>
                          <a:cs typeface="+mn-cs"/>
                        </a:rPr>
                        <a:t> and Francis management </a:t>
                      </a:r>
                      <a:r>
                        <a:rPr lang="en-US" sz="1400" u="sng" kern="1200" baseline="0" dirty="0" smtClean="0">
                          <a:solidFill>
                            <a:schemeClr val="dk1"/>
                          </a:solidFill>
                          <a:effectLst/>
                          <a:latin typeface="+mn-lt"/>
                          <a:ea typeface="+mn-ea"/>
                          <a:cs typeface="+mn-cs"/>
                        </a:rPr>
                        <a:t>collection.</a:t>
                      </a:r>
                      <a:endParaRPr lang="en-US" sz="1400" u="sng" kern="1200" dirty="0">
                        <a:solidFill>
                          <a:schemeClr val="dk1"/>
                        </a:solidFill>
                        <a:effectLst/>
                        <a:latin typeface="+mn-lt"/>
                        <a:ea typeface="+mn-ea"/>
                        <a:cs typeface="+mn-cs"/>
                        <a:hlinkClick r:id="" action="ppaction://noaction"/>
                      </a:endParaRPr>
                    </a:p>
                    <a:p>
                      <a:pPr algn="l">
                        <a:spcAft>
                          <a:spcPts val="0"/>
                        </a:spcAft>
                      </a:pPr>
                      <a:endParaRPr lang="en-US" sz="1400" u="sng" kern="1200" dirty="0">
                        <a:solidFill>
                          <a:schemeClr val="dk1"/>
                        </a:solidFill>
                        <a:effectLst/>
                        <a:latin typeface="+mn-lt"/>
                        <a:ea typeface="+mn-ea"/>
                        <a:cs typeface="+mn-cs"/>
                        <a:hlinkClick r:id="" action="ppaction://noaction"/>
                      </a:endParaRPr>
                    </a:p>
                    <a:p>
                      <a:pPr algn="l">
                        <a:spcAft>
                          <a:spcPts val="0"/>
                        </a:spcAft>
                      </a:pPr>
                      <a:r>
                        <a:rPr lang="en-US" sz="1400" u="sng" kern="1200" dirty="0">
                          <a:solidFill>
                            <a:schemeClr val="dk1"/>
                          </a:solidFill>
                          <a:effectLst/>
                          <a:latin typeface="+mn-lt"/>
                          <a:ea typeface="+mn-ea"/>
                          <a:cs typeface="+mn-cs"/>
                          <a:hlinkClick r:id="" action="ppaction://noaction"/>
                        </a:rPr>
                        <a:t>https://www.taylorfrancis.com</a:t>
                      </a:r>
                      <a:endParaRPr lang="en-IN" sz="1400" dirty="0">
                        <a:effectLst/>
                        <a:latin typeface="Times New Roman"/>
                        <a:ea typeface="Times New Roman"/>
                      </a:endParaRPr>
                    </a:p>
                  </a:txBody>
                  <a:tcPr marL="49870" marR="49870" marT="0" marB="0"/>
                </a:tc>
                <a:extLst>
                  <a:ext uri="{0D108BD9-81ED-4DB2-BD59-A6C34878D82A}">
                    <a16:rowId xmlns="" xmlns:a16="http://schemas.microsoft.com/office/drawing/2014/main" val="10003"/>
                  </a:ext>
                </a:extLst>
              </a:tr>
              <a:tr h="1097366">
                <a:tc>
                  <a:txBody>
                    <a:bodyPr/>
                    <a:lstStyle/>
                    <a:p>
                      <a:pPr algn="ctr">
                        <a:spcAft>
                          <a:spcPts val="0"/>
                        </a:spcAft>
                      </a:pPr>
                      <a:r>
                        <a:rPr lang="en-IN" sz="1600" dirty="0">
                          <a:effectLst/>
                          <a:latin typeface="Times New Roman"/>
                          <a:ea typeface="Times New Roman"/>
                        </a:rPr>
                        <a:t>04</a:t>
                      </a:r>
                    </a:p>
                  </a:txBody>
                  <a:tcPr marL="49870" marR="49870" marT="0" marB="0"/>
                </a:tc>
                <a:tc>
                  <a:txBody>
                    <a:bodyPr/>
                    <a:lstStyle/>
                    <a:p>
                      <a:pPr algn="l">
                        <a:spcAft>
                          <a:spcPts val="0"/>
                        </a:spcAft>
                      </a:pPr>
                      <a:r>
                        <a:rPr lang="en-IN" sz="1600" dirty="0">
                          <a:effectLst/>
                          <a:latin typeface="Times New Roman"/>
                          <a:ea typeface="Times New Roman"/>
                        </a:rPr>
                        <a:t>Proquest E-Books</a:t>
                      </a:r>
                    </a:p>
                    <a:p>
                      <a:pPr algn="l">
                        <a:spcAft>
                          <a:spcPts val="0"/>
                        </a:spcAft>
                      </a:pPr>
                      <a:endParaRPr lang="en-IN" sz="1600" dirty="0">
                        <a:effectLst/>
                        <a:latin typeface="Times New Roman"/>
                        <a:ea typeface="Times New Roman"/>
                      </a:endParaRPr>
                    </a:p>
                    <a:p>
                      <a:pPr algn="l">
                        <a:spcAft>
                          <a:spcPts val="0"/>
                        </a:spcAft>
                      </a:pPr>
                      <a:endParaRPr lang="en-IN" sz="1600" dirty="0">
                        <a:effectLst/>
                        <a:latin typeface="Times New Roman"/>
                        <a:ea typeface="Times New Roman"/>
                      </a:endParaRPr>
                    </a:p>
                  </a:txBody>
                  <a:tcPr marL="49870" marR="49870" marT="0" marB="0"/>
                </a:tc>
                <a:tc>
                  <a:txBody>
                    <a:bodyPr/>
                    <a:lstStyle/>
                    <a:p>
                      <a:pPr algn="l">
                        <a:spcAft>
                          <a:spcPts val="0"/>
                        </a:spcAft>
                      </a:pPr>
                      <a:r>
                        <a:rPr lang="en-IN" sz="1400" dirty="0">
                          <a:effectLst/>
                          <a:latin typeface="Times New Roman"/>
                          <a:ea typeface="Times New Roman"/>
                        </a:rPr>
                        <a:t>Proquest</a:t>
                      </a:r>
                      <a:r>
                        <a:rPr lang="en-IN" sz="1400" baseline="0" dirty="0">
                          <a:effectLst/>
                          <a:latin typeface="Times New Roman"/>
                          <a:ea typeface="Times New Roman"/>
                        </a:rPr>
                        <a:t> Business Management and Social Science </a:t>
                      </a:r>
                      <a:r>
                        <a:rPr lang="en-IN" sz="1400" baseline="0" dirty="0" smtClean="0">
                          <a:effectLst/>
                          <a:latin typeface="Times New Roman"/>
                          <a:ea typeface="Times New Roman"/>
                        </a:rPr>
                        <a:t>collection.</a:t>
                      </a:r>
                      <a:endParaRPr lang="en-IN" sz="1400" dirty="0">
                        <a:effectLst/>
                        <a:latin typeface="Times New Roman"/>
                        <a:ea typeface="Times New Roman"/>
                      </a:endParaRPr>
                    </a:p>
                    <a:p>
                      <a:pPr algn="l">
                        <a:spcAft>
                          <a:spcPts val="0"/>
                        </a:spcAft>
                      </a:pPr>
                      <a:endParaRPr lang="en-IN" sz="1400" dirty="0">
                        <a:effectLst/>
                        <a:latin typeface="Times New Roman"/>
                        <a:ea typeface="Times New Roman"/>
                      </a:endParaRPr>
                    </a:p>
                    <a:p>
                      <a:pPr algn="l">
                        <a:spcAft>
                          <a:spcPts val="0"/>
                        </a:spcAft>
                      </a:pPr>
                      <a:r>
                        <a:rPr lang="en-IN" sz="1400" dirty="0">
                          <a:effectLst/>
                          <a:latin typeface="Times New Roman"/>
                          <a:ea typeface="Times New Roman"/>
                          <a:hlinkClick r:id="rId4"/>
                        </a:rPr>
                        <a:t>http://search.proquest.com</a:t>
                      </a:r>
                      <a:endParaRPr lang="en-IN" sz="1400" dirty="0">
                        <a:effectLst/>
                        <a:latin typeface="Times New Roman"/>
                        <a:ea typeface="Times New Roman"/>
                      </a:endParaRPr>
                    </a:p>
                  </a:txBody>
                  <a:tcPr marL="49870" marR="49870" marT="0" marB="0"/>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37832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E28BA8-EA14-4952-BDB2-7D23CCA03B28}"/>
              </a:ext>
            </a:extLst>
          </p:cNvPr>
          <p:cNvSpPr>
            <a:spLocks noGrp="1"/>
          </p:cNvSpPr>
          <p:nvPr>
            <p:ph type="title"/>
          </p:nvPr>
        </p:nvSpPr>
        <p:spPr>
          <a:xfrm>
            <a:off x="1104900" y="304800"/>
            <a:ext cx="9105900" cy="1096962"/>
          </a:xfrm>
        </p:spPr>
        <p:txBody>
          <a:bodyPr/>
          <a:lstStyle/>
          <a:p>
            <a:r>
              <a:rPr lang="en-US" b="1" dirty="0">
                <a:latin typeface="Times New Roman" pitchFamily="18" charset="0"/>
              </a:rPr>
              <a:t/>
            </a:r>
            <a:br>
              <a:rPr lang="en-US" b="1" dirty="0">
                <a:latin typeface="Times New Roman" pitchFamily="18" charset="0"/>
              </a:rPr>
            </a:br>
            <a:r>
              <a:rPr lang="en-US" sz="4000" b="1" dirty="0">
                <a:latin typeface="Times New Roman" pitchFamily="18" charset="0"/>
              </a:rPr>
              <a:t>Library Facilities</a:t>
            </a:r>
            <a:endParaRPr lang="en-IN" sz="4000" dirty="0"/>
          </a:p>
        </p:txBody>
      </p:sp>
      <p:sp>
        <p:nvSpPr>
          <p:cNvPr id="4" name="Slide Number Placeholder 3">
            <a:extLst>
              <a:ext uri="{FF2B5EF4-FFF2-40B4-BE49-F238E27FC236}">
                <a16:creationId xmlns="" xmlns:a16="http://schemas.microsoft.com/office/drawing/2014/main" id="{C56DBC64-6E9D-4B55-BCB4-15844F1FCDA7}"/>
              </a:ext>
            </a:extLst>
          </p:cNvPr>
          <p:cNvSpPr>
            <a:spLocks noGrp="1"/>
          </p:cNvSpPr>
          <p:nvPr>
            <p:ph type="sldNum" sz="quarter" idx="12"/>
          </p:nvPr>
        </p:nvSpPr>
        <p:spPr/>
        <p:txBody>
          <a:bodyPr/>
          <a:lstStyle/>
          <a:p>
            <a:fld id="{0FF54DE5-C571-48E8-A5BC-B369434E2F44}" type="slidenum">
              <a:rPr lang="en-US" smtClean="0"/>
              <a:pPr/>
              <a:t>14</a:t>
            </a:fld>
            <a:endParaRPr lang="en-US" dirty="0"/>
          </a:p>
        </p:txBody>
      </p:sp>
      <p:sp>
        <p:nvSpPr>
          <p:cNvPr id="3" name="Content Placeholder 2">
            <a:extLst>
              <a:ext uri="{FF2B5EF4-FFF2-40B4-BE49-F238E27FC236}">
                <a16:creationId xmlns="" xmlns:a16="http://schemas.microsoft.com/office/drawing/2014/main" id="{D5DFAC4D-E631-4EB5-B6F7-DC27A1D5D7C7}"/>
              </a:ext>
            </a:extLst>
          </p:cNvPr>
          <p:cNvSpPr>
            <a:spLocks noGrp="1"/>
          </p:cNvSpPr>
          <p:nvPr>
            <p:ph idx="4294967295"/>
          </p:nvPr>
        </p:nvSpPr>
        <p:spPr>
          <a:xfrm>
            <a:off x="1104900" y="1600200"/>
            <a:ext cx="8763000" cy="4572000"/>
          </a:xfrm>
          <a:prstGeom prst="rect">
            <a:avLst/>
          </a:prstGeom>
        </p:spPr>
        <p:txBody>
          <a:bodyPr/>
          <a:lstStyle/>
          <a:p>
            <a:pPr marL="0" indent="0" eaLnBrk="1" hangingPunct="1">
              <a:buFont typeface="Wingdings" panose="05000000000000000000" pitchFamily="2" charset="2"/>
              <a:buNone/>
              <a:defRPr/>
            </a:pPr>
            <a:r>
              <a:rPr lang="en-US" altLang="en-US" sz="3200" dirty="0">
                <a:latin typeface="Times New Roman" panose="02020603050405020304" pitchFamily="18" charset="0"/>
              </a:rPr>
              <a:t> </a:t>
            </a:r>
            <a:r>
              <a:rPr lang="en-US" altLang="en-US" sz="3200" b="1" dirty="0">
                <a:latin typeface="Times New Roman" panose="02020603050405020304" pitchFamily="18" charset="0"/>
              </a:rPr>
              <a:t>Online catalogue to search books</a:t>
            </a:r>
            <a:endParaRPr lang="en-US" altLang="en-US" sz="3200" dirty="0">
              <a:latin typeface="Times New Roman" panose="02020603050405020304" pitchFamily="18" charset="0"/>
            </a:endParaRPr>
          </a:p>
          <a:p>
            <a:pPr eaLnBrk="1" hangingPunct="1">
              <a:buFont typeface="Wingdings" panose="05000000000000000000" pitchFamily="2" charset="2"/>
              <a:buBlip>
                <a:blip r:embed="rId2"/>
              </a:buBlip>
              <a:defRPr/>
            </a:pPr>
            <a:r>
              <a:rPr lang="en-US" altLang="en-US" sz="3200" dirty="0">
                <a:latin typeface="Times New Roman" panose="02020603050405020304" pitchFamily="18" charset="0"/>
              </a:rPr>
              <a:t>http:// opac.somaiya.edu </a:t>
            </a:r>
            <a:endParaRPr lang="en-US" altLang="en-US" sz="3200" b="1" dirty="0">
              <a:latin typeface="Times New Roman" panose="02020603050405020304" pitchFamily="18" charset="0"/>
            </a:endParaRPr>
          </a:p>
          <a:p>
            <a:pPr eaLnBrk="1" hangingPunct="1">
              <a:buFont typeface="Wingdings" panose="05000000000000000000" pitchFamily="2" charset="2"/>
              <a:buBlip>
                <a:blip r:embed="rId2"/>
              </a:buBlip>
              <a:defRPr/>
            </a:pPr>
            <a:r>
              <a:rPr lang="en-US" altLang="en-US" sz="3200" dirty="0">
                <a:latin typeface="Times New Roman" panose="02020603050405020304" pitchFamily="18" charset="0"/>
              </a:rPr>
              <a:t>RFID identity card and bar-coded books  enable fast issue and return of books</a:t>
            </a:r>
            <a:endParaRPr lang="en-IN" sz="3200" dirty="0"/>
          </a:p>
        </p:txBody>
      </p:sp>
    </p:spTree>
    <p:extLst>
      <p:ext uri="{BB962C8B-B14F-4D97-AF65-F5344CB8AC3E}">
        <p14:creationId xmlns:p14="http://schemas.microsoft.com/office/powerpoint/2010/main" val="1601982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6FFF80-3367-4E46-8783-006E323B20EB}"/>
              </a:ext>
            </a:extLst>
          </p:cNvPr>
          <p:cNvSpPr>
            <a:spLocks noGrp="1"/>
          </p:cNvSpPr>
          <p:nvPr>
            <p:ph type="title"/>
          </p:nvPr>
        </p:nvSpPr>
        <p:spPr>
          <a:xfrm>
            <a:off x="1129145" y="461674"/>
            <a:ext cx="9105900" cy="1096962"/>
          </a:xfrm>
        </p:spPr>
        <p:txBody>
          <a:bodyPr/>
          <a:lstStyle/>
          <a:p>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r>
              <a:rPr lang="en-US" sz="4400" b="1" dirty="0">
                <a:latin typeface="Times New Roman" pitchFamily="18" charset="0"/>
                <a:cs typeface="Times New Roman" pitchFamily="18" charset="0"/>
              </a:rPr>
              <a:t>Library Policies</a:t>
            </a:r>
            <a:endParaRPr lang="en-IN" sz="4400" dirty="0"/>
          </a:p>
        </p:txBody>
      </p:sp>
      <p:sp>
        <p:nvSpPr>
          <p:cNvPr id="4" name="Slide Number Placeholder 3">
            <a:extLst>
              <a:ext uri="{FF2B5EF4-FFF2-40B4-BE49-F238E27FC236}">
                <a16:creationId xmlns="" xmlns:a16="http://schemas.microsoft.com/office/drawing/2014/main" id="{8AC720F6-097C-42C8-850F-9A63EE9C7B94}"/>
              </a:ext>
            </a:extLst>
          </p:cNvPr>
          <p:cNvSpPr>
            <a:spLocks noGrp="1"/>
          </p:cNvSpPr>
          <p:nvPr>
            <p:ph type="sldNum" sz="quarter" idx="12"/>
          </p:nvPr>
        </p:nvSpPr>
        <p:spPr/>
        <p:txBody>
          <a:bodyPr/>
          <a:lstStyle/>
          <a:p>
            <a:fld id="{0FF54DE5-C571-48E8-A5BC-B369434E2F44}" type="slidenum">
              <a:rPr lang="en-US" smtClean="0"/>
              <a:pPr/>
              <a:t>15</a:t>
            </a:fld>
            <a:endParaRPr lang="en-US" dirty="0"/>
          </a:p>
        </p:txBody>
      </p:sp>
      <p:sp>
        <p:nvSpPr>
          <p:cNvPr id="3" name="Content Placeholder 2">
            <a:extLst>
              <a:ext uri="{FF2B5EF4-FFF2-40B4-BE49-F238E27FC236}">
                <a16:creationId xmlns="" xmlns:a16="http://schemas.microsoft.com/office/drawing/2014/main" id="{C0A82F6B-02D1-41AC-A57E-1C61430AE745}"/>
              </a:ext>
            </a:extLst>
          </p:cNvPr>
          <p:cNvSpPr>
            <a:spLocks noGrp="1"/>
          </p:cNvSpPr>
          <p:nvPr>
            <p:ph idx="4294967295"/>
          </p:nvPr>
        </p:nvSpPr>
        <p:spPr>
          <a:xfrm>
            <a:off x="1129145" y="1600201"/>
            <a:ext cx="9957955" cy="4572000"/>
          </a:xfrm>
          <a:prstGeom prst="rect">
            <a:avLst/>
          </a:prstGeom>
        </p:spPr>
        <p:txBody>
          <a:bodyPr/>
          <a:lstStyle/>
          <a:p>
            <a:pPr marL="0" indent="0">
              <a:buNone/>
            </a:pPr>
            <a:r>
              <a:rPr lang="en-US" altLang="en-US" sz="2800" dirty="0">
                <a:latin typeface="Times New Roman" panose="02020603050405020304" pitchFamily="18" charset="0"/>
                <a:cs typeface="Times New Roman" panose="02020603050405020304" pitchFamily="18" charset="0"/>
              </a:rPr>
              <a:t>Books for issue - 10 books at a time per student.</a:t>
            </a:r>
          </a:p>
          <a:p>
            <a:pPr marL="0" indent="0">
              <a:buNone/>
            </a:pPr>
            <a:r>
              <a:rPr lang="en-US" altLang="en-US" sz="2800" dirty="0">
                <a:latin typeface="Times New Roman" panose="02020603050405020304" pitchFamily="18" charset="0"/>
                <a:cs typeface="Times New Roman" panose="02020603050405020304" pitchFamily="18" charset="0"/>
              </a:rPr>
              <a:t>Period for renewal/deposit of Books–14 days*</a:t>
            </a:r>
          </a:p>
          <a:p>
            <a:pPr marL="0" indent="0">
              <a:buNone/>
            </a:pPr>
            <a:r>
              <a:rPr lang="en-US" altLang="en-US" sz="2800" dirty="0">
                <a:latin typeface="Times New Roman" panose="02020603050405020304" pitchFamily="18" charset="0"/>
                <a:cs typeface="Times New Roman" panose="02020603050405020304" pitchFamily="18" charset="0"/>
              </a:rPr>
              <a:t>Fine for Overdue Books : Rs 10 per day per book</a:t>
            </a:r>
          </a:p>
          <a:p>
            <a:pPr marL="0" indent="0">
              <a:buNone/>
            </a:pPr>
            <a:r>
              <a:rPr lang="en-US" altLang="en-US" sz="2800" dirty="0">
                <a:latin typeface="Times New Roman" panose="02020603050405020304" pitchFamily="18" charset="0"/>
                <a:cs typeface="Times New Roman" panose="02020603050405020304" pitchFamily="18" charset="0"/>
              </a:rPr>
              <a:t>Journals, Magazines, Reference Books and Newspapers not for Issue home issue.</a:t>
            </a:r>
          </a:p>
          <a:p>
            <a:pPr marL="0" indent="0">
              <a:buNone/>
            </a:pPr>
            <a:r>
              <a:rPr lang="en-US" altLang="en-US" sz="2400" i="1" dirty="0">
                <a:latin typeface="Times New Roman" panose="02020603050405020304" pitchFamily="18" charset="0"/>
                <a:cs typeface="Times New Roman" panose="02020603050405020304" pitchFamily="18" charset="0"/>
              </a:rPr>
              <a:t>*In case the book is not demanded by any other user, student can keep the book for entire One year - The book will get auto renewed in the system. However, if the book is demanded by any other user and there is no copy available in the Library, the student has to submit the book in the running 14 day cycle.  </a:t>
            </a:r>
          </a:p>
        </p:txBody>
      </p:sp>
    </p:spTree>
    <p:extLst>
      <p:ext uri="{BB962C8B-B14F-4D97-AF65-F5344CB8AC3E}">
        <p14:creationId xmlns:p14="http://schemas.microsoft.com/office/powerpoint/2010/main" val="3323293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B52A20-EBE5-469F-BD01-87F2DE14F7E7}"/>
              </a:ext>
            </a:extLst>
          </p:cNvPr>
          <p:cNvSpPr>
            <a:spLocks noGrp="1"/>
          </p:cNvSpPr>
          <p:nvPr>
            <p:ph type="title"/>
          </p:nvPr>
        </p:nvSpPr>
        <p:spPr>
          <a:xfrm>
            <a:off x="1104900" y="482456"/>
            <a:ext cx="9105900" cy="1096962"/>
          </a:xfrm>
        </p:spPr>
        <p:txBody>
          <a:bodyPr/>
          <a:lstStyle/>
          <a:p>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r>
              <a:rPr lang="en-US" sz="4000" b="1" dirty="0">
                <a:latin typeface="Times New Roman" pitchFamily="18" charset="0"/>
                <a:cs typeface="Times New Roman" pitchFamily="18" charset="0"/>
              </a:rPr>
              <a:t>Library Fine - Policy</a:t>
            </a:r>
            <a:endParaRPr lang="en-IN" sz="4000" dirty="0"/>
          </a:p>
        </p:txBody>
      </p:sp>
      <p:sp>
        <p:nvSpPr>
          <p:cNvPr id="4" name="Slide Number Placeholder 3">
            <a:extLst>
              <a:ext uri="{FF2B5EF4-FFF2-40B4-BE49-F238E27FC236}">
                <a16:creationId xmlns="" xmlns:a16="http://schemas.microsoft.com/office/drawing/2014/main" id="{C70CA437-2DF9-4B03-8523-D9831FCCB5E6}"/>
              </a:ext>
            </a:extLst>
          </p:cNvPr>
          <p:cNvSpPr>
            <a:spLocks noGrp="1"/>
          </p:cNvSpPr>
          <p:nvPr>
            <p:ph type="sldNum" sz="quarter" idx="12"/>
          </p:nvPr>
        </p:nvSpPr>
        <p:spPr/>
        <p:txBody>
          <a:bodyPr/>
          <a:lstStyle/>
          <a:p>
            <a:fld id="{0FF54DE5-C571-48E8-A5BC-B369434E2F44}" type="slidenum">
              <a:rPr lang="en-US" smtClean="0"/>
              <a:pPr/>
              <a:t>16</a:t>
            </a:fld>
            <a:endParaRPr lang="en-US" dirty="0"/>
          </a:p>
        </p:txBody>
      </p:sp>
      <p:sp>
        <p:nvSpPr>
          <p:cNvPr id="3" name="Content Placeholder 2">
            <a:extLst>
              <a:ext uri="{FF2B5EF4-FFF2-40B4-BE49-F238E27FC236}">
                <a16:creationId xmlns="" xmlns:a16="http://schemas.microsoft.com/office/drawing/2014/main" id="{CD20AAFC-562A-48CF-A51C-73BF278FF1D6}"/>
              </a:ext>
            </a:extLst>
          </p:cNvPr>
          <p:cNvSpPr>
            <a:spLocks noGrp="1"/>
          </p:cNvSpPr>
          <p:nvPr>
            <p:ph idx="4294967295"/>
          </p:nvPr>
        </p:nvSpPr>
        <p:spPr>
          <a:xfrm>
            <a:off x="1104900" y="1905000"/>
            <a:ext cx="9982200" cy="4229100"/>
          </a:xfrm>
          <a:prstGeom prst="rect">
            <a:avLst/>
          </a:prstGeom>
        </p:spPr>
        <p:txBody>
          <a:bodyPr/>
          <a:lstStyle/>
          <a:p>
            <a:r>
              <a:rPr lang="en-US" altLang="en-US" sz="2800" dirty="0">
                <a:latin typeface="Times New Roman" panose="02020603050405020304" pitchFamily="18" charset="0"/>
                <a:cs typeface="Times New Roman" panose="02020603050405020304" pitchFamily="18" charset="0"/>
              </a:rPr>
              <a:t>As per credit policy students can accumulate fine up to Rs. 1000 /-. </a:t>
            </a:r>
          </a:p>
          <a:p>
            <a:r>
              <a:rPr lang="en-US" altLang="en-US" sz="2800" dirty="0">
                <a:latin typeface="Times New Roman" panose="02020603050405020304" pitchFamily="18" charset="0"/>
                <a:cs typeface="Times New Roman" panose="02020603050405020304" pitchFamily="18" charset="0"/>
              </a:rPr>
              <a:t>After the fine reaches Rs. 1000 /- student’s account automatically gets blocked</a:t>
            </a:r>
          </a:p>
          <a:p>
            <a:r>
              <a:rPr lang="en-US" altLang="en-US" sz="2800" dirty="0">
                <a:latin typeface="Times New Roman" panose="02020603050405020304" pitchFamily="18" charset="0"/>
                <a:cs typeface="Times New Roman" panose="02020603050405020304" pitchFamily="18" charset="0"/>
              </a:rPr>
              <a:t>The account gets activated only when the student pay the fine to the accounts department and informs the librarian. </a:t>
            </a:r>
          </a:p>
          <a:p>
            <a:r>
              <a:rPr lang="en-US" altLang="en-US" sz="2800" dirty="0">
                <a:latin typeface="Times New Roman" panose="02020603050405020304" pitchFamily="18" charset="0"/>
                <a:cs typeface="Times New Roman" panose="02020603050405020304" pitchFamily="18" charset="0"/>
              </a:rPr>
              <a:t>If student’s fine doesn’t exceed rupees 1000 /- then the amount is deducted from students caution money.</a:t>
            </a:r>
          </a:p>
        </p:txBody>
      </p:sp>
    </p:spTree>
    <p:extLst>
      <p:ext uri="{BB962C8B-B14F-4D97-AF65-F5344CB8AC3E}">
        <p14:creationId xmlns:p14="http://schemas.microsoft.com/office/powerpoint/2010/main" val="109994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8292197D-B6C0-4DB8-B843-0F381E741C26}"/>
              </a:ext>
            </a:extLst>
          </p:cNvPr>
          <p:cNvSpPr>
            <a:spLocks noGrp="1"/>
          </p:cNvSpPr>
          <p:nvPr>
            <p:ph type="sldNum" sz="quarter" idx="12"/>
          </p:nvPr>
        </p:nvSpPr>
        <p:spPr/>
        <p:txBody>
          <a:bodyPr/>
          <a:lstStyle/>
          <a:p>
            <a:fld id="{0FF54DE5-C571-48E8-A5BC-B369434E2F44}" type="slidenum">
              <a:rPr lang="en-US" smtClean="0"/>
              <a:pPr/>
              <a:t>17</a:t>
            </a:fld>
            <a:endParaRPr lang="en-US" dirty="0"/>
          </a:p>
        </p:txBody>
      </p:sp>
      <p:sp>
        <p:nvSpPr>
          <p:cNvPr id="2" name="Title 1">
            <a:extLst>
              <a:ext uri="{FF2B5EF4-FFF2-40B4-BE49-F238E27FC236}">
                <a16:creationId xmlns="" xmlns:a16="http://schemas.microsoft.com/office/drawing/2014/main" id="{AB1351AC-C1FC-4FE8-84C2-58FED8F57966}"/>
              </a:ext>
            </a:extLst>
          </p:cNvPr>
          <p:cNvSpPr>
            <a:spLocks noGrp="1"/>
          </p:cNvSpPr>
          <p:nvPr>
            <p:ph type="title" idx="4294967295"/>
          </p:nvPr>
        </p:nvSpPr>
        <p:spPr>
          <a:xfrm>
            <a:off x="1150395" y="474301"/>
            <a:ext cx="9144000" cy="1096962"/>
          </a:xfrm>
          <a:prstGeom prst="rect">
            <a:avLst/>
          </a:prstGeom>
        </p:spPr>
        <p:txBody>
          <a:bodyPr/>
          <a:lstStyle/>
          <a:p>
            <a:r>
              <a:rPr lang="en-US" b="1" dirty="0"/>
              <a:t/>
            </a:r>
            <a:br>
              <a:rPr lang="en-US" b="1" dirty="0"/>
            </a:br>
            <a:r>
              <a:rPr lang="en-US" b="1" dirty="0">
                <a:latin typeface="Times New Roman" panose="02020603050405020304" pitchFamily="18" charset="0"/>
                <a:cs typeface="Times New Roman" panose="02020603050405020304" pitchFamily="18" charset="0"/>
              </a:rPr>
              <a:t>Renewal of Books</a:t>
            </a:r>
            <a:endParaRPr lang="en-IN"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BA5E3410-E300-42F3-9545-595CE93D8B99}"/>
              </a:ext>
            </a:extLst>
          </p:cNvPr>
          <p:cNvSpPr>
            <a:spLocks noGrp="1"/>
          </p:cNvSpPr>
          <p:nvPr>
            <p:ph idx="4294967295"/>
          </p:nvPr>
        </p:nvSpPr>
        <p:spPr>
          <a:xfrm>
            <a:off x="1197188" y="1600200"/>
            <a:ext cx="9889912" cy="4533900"/>
          </a:xfrm>
          <a:prstGeom prst="rect">
            <a:avLst/>
          </a:prstGeom>
        </p:spPr>
        <p:txBody>
          <a:bodyPr/>
          <a:lstStyle/>
          <a:p>
            <a:r>
              <a:rPr lang="en-US" altLang="en-US" sz="2400" b="1" dirty="0">
                <a:latin typeface="Times New Roman" panose="02020603050405020304" pitchFamily="18" charset="0"/>
                <a:cs typeface="Times New Roman" panose="02020603050405020304" pitchFamily="18" charset="0"/>
              </a:rPr>
              <a:t>There are two ways by which students can renew their books.</a:t>
            </a:r>
          </a:p>
          <a:p>
            <a:r>
              <a:rPr lang="en-US" altLang="en-US" sz="2400" dirty="0">
                <a:latin typeface="Times New Roman" panose="02020603050405020304" pitchFamily="18" charset="0"/>
                <a:cs typeface="Times New Roman" panose="02020603050405020304" pitchFamily="18" charset="0"/>
              </a:rPr>
              <a:t>1. </a:t>
            </a:r>
            <a:r>
              <a:rPr lang="en-US" altLang="en-US" sz="2400" b="1" dirty="0">
                <a:latin typeface="Times New Roman" panose="02020603050405020304" pitchFamily="18" charset="0"/>
                <a:cs typeface="Times New Roman" panose="02020603050405020304" pitchFamily="18" charset="0"/>
              </a:rPr>
              <a:t>Manual</a:t>
            </a:r>
            <a:r>
              <a:rPr lang="en-US" altLang="en-US" sz="2400" dirty="0">
                <a:latin typeface="Times New Roman" panose="02020603050405020304" pitchFamily="18" charset="0"/>
                <a:cs typeface="Times New Roman" panose="02020603050405020304" pitchFamily="18" charset="0"/>
              </a:rPr>
              <a:t> : Bring books to library.</a:t>
            </a:r>
          </a:p>
          <a:p>
            <a:r>
              <a:rPr lang="en-US" altLang="en-US" sz="2400" dirty="0">
                <a:latin typeface="Times New Roman" panose="02020603050405020304" pitchFamily="18" charset="0"/>
                <a:cs typeface="Times New Roman" panose="02020603050405020304" pitchFamily="18" charset="0"/>
              </a:rPr>
              <a:t>2</a:t>
            </a:r>
            <a:r>
              <a:rPr lang="en-US" altLang="en-US" sz="2400" b="1" dirty="0">
                <a:latin typeface="Times New Roman" panose="02020603050405020304" pitchFamily="18" charset="0"/>
                <a:cs typeface="Times New Roman" panose="02020603050405020304" pitchFamily="18" charset="0"/>
              </a:rPr>
              <a:t>. Online </a:t>
            </a:r>
            <a:r>
              <a:rPr lang="en-US" altLang="en-US" sz="2400" dirty="0">
                <a:latin typeface="Times New Roman" panose="02020603050405020304" pitchFamily="18" charset="0"/>
                <a:cs typeface="Times New Roman" panose="02020603050405020304" pitchFamily="18" charset="0"/>
              </a:rPr>
              <a:t>: Renew books online through SVV username and password given by college.</a:t>
            </a:r>
          </a:p>
          <a:p>
            <a:r>
              <a:rPr lang="en-US" altLang="en-US" sz="2400" dirty="0">
                <a:latin typeface="Times New Roman" panose="02020603050405020304" pitchFamily="18" charset="0"/>
                <a:cs typeface="Times New Roman" panose="02020603050405020304" pitchFamily="18" charset="0"/>
              </a:rPr>
              <a:t>http:// opac.somaiya.edu – Libraries – Somaiya Vidyavihar Online Library Search – My Account</a:t>
            </a:r>
          </a:p>
          <a:p>
            <a:r>
              <a:rPr lang="en-US" altLang="en-US" sz="2400" dirty="0">
                <a:latin typeface="Times New Roman" panose="02020603050405020304" pitchFamily="18" charset="0"/>
                <a:cs typeface="Times New Roman" panose="02020603050405020304" pitchFamily="18" charset="0"/>
              </a:rPr>
              <a:t>Use your </a:t>
            </a:r>
            <a:r>
              <a:rPr lang="en-US" altLang="en-US" sz="2400" b="1" dirty="0">
                <a:latin typeface="Times New Roman" panose="02020603050405020304" pitchFamily="18" charset="0"/>
                <a:cs typeface="Times New Roman" panose="02020603050405020304" pitchFamily="18" charset="0"/>
              </a:rPr>
              <a:t>SVV </a:t>
            </a:r>
            <a:r>
              <a:rPr lang="en-US" altLang="en-US" sz="2400" dirty="0">
                <a:latin typeface="Times New Roman" panose="02020603050405020304" pitchFamily="18" charset="0"/>
                <a:cs typeface="Times New Roman" panose="02020603050405020304" pitchFamily="18" charset="0"/>
              </a:rPr>
              <a:t>net Id and Password</a:t>
            </a:r>
          </a:p>
        </p:txBody>
      </p:sp>
    </p:spTree>
    <p:extLst>
      <p:ext uri="{BB962C8B-B14F-4D97-AF65-F5344CB8AC3E}">
        <p14:creationId xmlns:p14="http://schemas.microsoft.com/office/powerpoint/2010/main" val="52066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4920CA-3FA9-49CB-BE68-AEBB6897FE16}"/>
              </a:ext>
            </a:extLst>
          </p:cNvPr>
          <p:cNvSpPr>
            <a:spLocks noGrp="1"/>
          </p:cNvSpPr>
          <p:nvPr>
            <p:ph type="title"/>
          </p:nvPr>
        </p:nvSpPr>
        <p:spPr>
          <a:xfrm>
            <a:off x="1104900" y="456939"/>
            <a:ext cx="9105900" cy="1096962"/>
          </a:xfrm>
        </p:spPr>
        <p:txBody>
          <a:bodyPr/>
          <a:lstStyle/>
          <a:p>
            <a:r>
              <a:rPr lang="en-IN" sz="3200" b="1" dirty="0">
                <a:latin typeface="+mn-lt"/>
              </a:rPr>
              <a:t/>
            </a:r>
            <a:br>
              <a:rPr lang="en-IN" sz="3200" b="1" dirty="0">
                <a:latin typeface="+mn-lt"/>
              </a:rPr>
            </a:br>
            <a:r>
              <a:rPr lang="en-IN" sz="3200" b="1" dirty="0">
                <a:latin typeface="Times New Roman" panose="02020603050405020304" pitchFamily="18" charset="0"/>
                <a:cs typeface="Times New Roman" panose="02020603050405020304" pitchFamily="18" charset="0"/>
              </a:rPr>
              <a:t>Global common circulation policy</a:t>
            </a:r>
            <a:endParaRPr lang="en-IN"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43E1492D-9771-4EE2-B185-3254013B166C}"/>
              </a:ext>
            </a:extLst>
          </p:cNvPr>
          <p:cNvSpPr>
            <a:spLocks noGrp="1"/>
          </p:cNvSpPr>
          <p:nvPr>
            <p:ph type="sldNum" sz="quarter" idx="12"/>
          </p:nvPr>
        </p:nvSpPr>
        <p:spPr/>
        <p:txBody>
          <a:bodyPr/>
          <a:lstStyle/>
          <a:p>
            <a:fld id="{0FF54DE5-C571-48E8-A5BC-B369434E2F44}" type="slidenum">
              <a:rPr lang="en-US" smtClean="0"/>
              <a:pPr/>
              <a:t>18</a:t>
            </a:fld>
            <a:endParaRPr lang="en-US" dirty="0"/>
          </a:p>
        </p:txBody>
      </p:sp>
      <p:sp>
        <p:nvSpPr>
          <p:cNvPr id="3" name="Content Placeholder 2">
            <a:extLst>
              <a:ext uri="{FF2B5EF4-FFF2-40B4-BE49-F238E27FC236}">
                <a16:creationId xmlns="" xmlns:a16="http://schemas.microsoft.com/office/drawing/2014/main" id="{839E8F04-4DEF-4D1E-A147-1BB643E67DD0}"/>
              </a:ext>
            </a:extLst>
          </p:cNvPr>
          <p:cNvSpPr>
            <a:spLocks noGrp="1"/>
          </p:cNvSpPr>
          <p:nvPr>
            <p:ph idx="4294967295"/>
          </p:nvPr>
        </p:nvSpPr>
        <p:spPr>
          <a:xfrm>
            <a:off x="1104900" y="1600200"/>
            <a:ext cx="10401300" cy="4419600"/>
          </a:xfrm>
          <a:prstGeom prst="rect">
            <a:avLst/>
          </a:prstGeom>
        </p:spPr>
        <p:txBody>
          <a:bodyPr/>
          <a:lstStyle/>
          <a:p>
            <a:pPr marL="0" indent="0" algn="ctr">
              <a:buFont typeface="Wingdings" panose="05000000000000000000" pitchFamily="2" charset="2"/>
              <a:buNone/>
              <a:defRPr/>
            </a:pPr>
            <a:r>
              <a:rPr lang="en-IN" sz="2000" dirty="0"/>
              <a:t>A</a:t>
            </a:r>
            <a:r>
              <a:rPr lang="en-IN" sz="2000" dirty="0">
                <a:latin typeface="Times New Roman" panose="02020603050405020304" pitchFamily="18" charset="0"/>
                <a:cs typeface="Times New Roman" panose="02020603050405020304" pitchFamily="18" charset="0"/>
              </a:rPr>
              <a:t>s per Global Common circulation policy, faculty, students and staff can issue one book from any  other college / institute of Somaiya group using member identity card. </a:t>
            </a:r>
          </a:p>
          <a:p>
            <a:pPr marL="0" indent="0" algn="ctr">
              <a:buFont typeface="Wingdings" panose="05000000000000000000" pitchFamily="2" charset="2"/>
              <a:buNone/>
              <a:defRPr/>
            </a:pPr>
            <a:r>
              <a:rPr lang="en-IN" sz="2000" dirty="0"/>
              <a:t>GCC policy for SVV Campus &amp; Ayurvihar campus libraries as under:</a:t>
            </a:r>
          </a:p>
          <a:p>
            <a:pPr marL="0" indent="0" algn="ctr">
              <a:buFont typeface="Wingdings" panose="05000000000000000000" pitchFamily="2" charset="2"/>
              <a:buNone/>
              <a:defRPr/>
            </a:pPr>
            <a:endParaRPr lang="en-IN" sz="2000" dirty="0"/>
          </a:p>
          <a:p>
            <a:pPr marL="0" indent="0">
              <a:buFont typeface="Wingdings" panose="05000000000000000000" pitchFamily="2" charset="2"/>
              <a:buNone/>
              <a:defRPr/>
            </a:pPr>
            <a:endParaRPr lang="en-IN" sz="2000" dirty="0"/>
          </a:p>
          <a:p>
            <a:pPr marL="0" indent="0">
              <a:buFont typeface="Wingdings" panose="05000000000000000000" pitchFamily="2" charset="2"/>
              <a:buNone/>
              <a:defRPr/>
            </a:pPr>
            <a:endParaRPr lang="en-IN" sz="2000" dirty="0"/>
          </a:p>
          <a:p>
            <a:pPr marL="0" indent="0">
              <a:buFont typeface="Wingdings" panose="05000000000000000000" pitchFamily="2" charset="2"/>
              <a:buNone/>
              <a:defRPr/>
            </a:pPr>
            <a:endParaRPr lang="en-IN" sz="2000" dirty="0"/>
          </a:p>
          <a:p>
            <a:pPr marL="0" indent="0">
              <a:buFont typeface="Wingdings" panose="05000000000000000000" pitchFamily="2" charset="2"/>
              <a:buNone/>
              <a:defRPr/>
            </a:pPr>
            <a:r>
              <a:rPr lang="en-IN" sz="2000" dirty="0">
                <a:latin typeface="Times New Roman" panose="02020603050405020304" pitchFamily="18" charset="0"/>
                <a:cs typeface="Times New Roman" panose="02020603050405020304" pitchFamily="18" charset="0"/>
              </a:rPr>
              <a:t>Member may pay late fine in </a:t>
            </a:r>
            <a:r>
              <a:rPr lang="en-IN" sz="2000" b="1" dirty="0">
                <a:latin typeface="Times New Roman" panose="02020603050405020304" pitchFamily="18" charset="0"/>
                <a:cs typeface="Times New Roman" panose="02020603050405020304" pitchFamily="18" charset="0"/>
              </a:rPr>
              <a:t>Library-counter </a:t>
            </a:r>
            <a:r>
              <a:rPr lang="en-IN" sz="2000" dirty="0">
                <a:latin typeface="Times New Roman" panose="02020603050405020304" pitchFamily="18" charset="0"/>
                <a:cs typeface="Times New Roman" panose="02020603050405020304" pitchFamily="18" charset="0"/>
              </a:rPr>
              <a:t>itself or in </a:t>
            </a:r>
            <a:r>
              <a:rPr lang="en-IN" sz="2000" b="1" dirty="0">
                <a:latin typeface="Times New Roman" panose="02020603050405020304" pitchFamily="18" charset="0"/>
                <a:cs typeface="Times New Roman" panose="02020603050405020304" pitchFamily="18" charset="0"/>
              </a:rPr>
              <a:t>office Cash-Counter. </a:t>
            </a:r>
            <a:r>
              <a:rPr lang="en-IN" sz="2000" dirty="0">
                <a:latin typeface="Times New Roman" panose="02020603050405020304" pitchFamily="18" charset="0"/>
                <a:cs typeface="Times New Roman" panose="02020603050405020304" pitchFamily="18" charset="0"/>
              </a:rPr>
              <a:t> This depends on Library configuration.</a:t>
            </a:r>
          </a:p>
          <a:p>
            <a:pPr marL="0" indent="0">
              <a:buFont typeface="Wingdings" panose="05000000000000000000" pitchFamily="2" charset="2"/>
              <a:buNone/>
              <a:defRPr/>
            </a:pPr>
            <a:r>
              <a:rPr lang="en-IN" sz="2000" dirty="0">
                <a:latin typeface="Times New Roman" panose="02020603050405020304" pitchFamily="18" charset="0"/>
                <a:cs typeface="Times New Roman" panose="02020603050405020304" pitchFamily="18" charset="0"/>
              </a:rPr>
              <a:t> In case Member fails to return in time, reminder email will be sent. And his/her local issue will be LOCKED. Once book returned and calculated GCC late fine paid by member, then account will be UN-LOCKED. 	</a:t>
            </a:r>
            <a:endParaRPr lang="en-IN" dirty="0">
              <a:latin typeface="Times New Roman" panose="02020603050405020304" pitchFamily="18" charset="0"/>
              <a:cs typeface="Times New Roman" panose="02020603050405020304" pitchFamily="18" charset="0"/>
            </a:endParaRPr>
          </a:p>
        </p:txBody>
      </p:sp>
      <p:pic>
        <p:nvPicPr>
          <p:cNvPr id="5" name="table">
            <a:extLst>
              <a:ext uri="{FF2B5EF4-FFF2-40B4-BE49-F238E27FC236}">
                <a16:creationId xmlns="" xmlns:a16="http://schemas.microsoft.com/office/drawing/2014/main" id="{84BD5419-CE10-4C51-ADCD-EB47F82680C8}"/>
              </a:ext>
            </a:extLst>
          </p:cNvPr>
          <p:cNvPicPr>
            <a:picLocks noChangeAspect="1"/>
          </p:cNvPicPr>
          <p:nvPr/>
        </p:nvPicPr>
        <p:blipFill>
          <a:blip r:embed="rId3"/>
          <a:stretch>
            <a:fillRect/>
          </a:stretch>
        </p:blipFill>
        <p:spPr>
          <a:xfrm>
            <a:off x="1295400" y="2438400"/>
            <a:ext cx="10134600" cy="2202657"/>
          </a:xfrm>
          <a:prstGeom prst="rect">
            <a:avLst/>
          </a:prstGeom>
        </p:spPr>
      </p:pic>
    </p:spTree>
    <p:extLst>
      <p:ext uri="{BB962C8B-B14F-4D97-AF65-F5344CB8AC3E}">
        <p14:creationId xmlns:p14="http://schemas.microsoft.com/office/powerpoint/2010/main" val="31775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9090B3-A9CA-4874-87C1-09850F1BF4A4}"/>
              </a:ext>
            </a:extLst>
          </p:cNvPr>
          <p:cNvSpPr>
            <a:spLocks noGrp="1"/>
          </p:cNvSpPr>
          <p:nvPr>
            <p:ph type="title"/>
          </p:nvPr>
        </p:nvSpPr>
        <p:spPr>
          <a:xfrm>
            <a:off x="1137695" y="503238"/>
            <a:ext cx="9105900" cy="1096962"/>
          </a:xfrm>
        </p:spPr>
        <p:txBody>
          <a:bodyPr/>
          <a:lstStyle/>
          <a:p>
            <a:r>
              <a:rPr lang="en-US" dirty="0"/>
              <a:t/>
            </a:r>
            <a:br>
              <a:rPr lang="en-US" dirty="0"/>
            </a:br>
            <a:r>
              <a:rPr lang="en-US" dirty="0">
                <a:latin typeface="Times New Roman" panose="02020603050405020304" pitchFamily="18" charset="0"/>
                <a:cs typeface="Times New Roman" panose="02020603050405020304" pitchFamily="18" charset="0"/>
              </a:rPr>
              <a:t>LIBRARY TIMINGS</a:t>
            </a:r>
            <a:endParaRPr lang="en-IN"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2E9131AC-ED65-42A0-AC28-04D03A0BADFE}"/>
              </a:ext>
            </a:extLst>
          </p:cNvPr>
          <p:cNvSpPr>
            <a:spLocks noGrp="1"/>
          </p:cNvSpPr>
          <p:nvPr>
            <p:ph type="sldNum" sz="quarter" idx="12"/>
          </p:nvPr>
        </p:nvSpPr>
        <p:spPr/>
        <p:txBody>
          <a:bodyPr/>
          <a:lstStyle/>
          <a:p>
            <a:fld id="{0FF54DE5-C571-48E8-A5BC-B369434E2F44}" type="slidenum">
              <a:rPr lang="en-US" smtClean="0"/>
              <a:pPr/>
              <a:t>19</a:t>
            </a:fld>
            <a:endParaRPr lang="en-US" dirty="0"/>
          </a:p>
        </p:txBody>
      </p:sp>
      <p:sp>
        <p:nvSpPr>
          <p:cNvPr id="3" name="Content Placeholder 2">
            <a:extLst>
              <a:ext uri="{FF2B5EF4-FFF2-40B4-BE49-F238E27FC236}">
                <a16:creationId xmlns="" xmlns:a16="http://schemas.microsoft.com/office/drawing/2014/main" id="{B10D3790-CFB9-4186-902C-C2DA910D774C}"/>
              </a:ext>
            </a:extLst>
          </p:cNvPr>
          <p:cNvSpPr>
            <a:spLocks noGrp="1"/>
          </p:cNvSpPr>
          <p:nvPr>
            <p:ph idx="4294967295"/>
          </p:nvPr>
        </p:nvSpPr>
        <p:spPr>
          <a:xfrm>
            <a:off x="1163738" y="1600200"/>
            <a:ext cx="9809062" cy="4787900"/>
          </a:xfrm>
          <a:prstGeom prst="rect">
            <a:avLst/>
          </a:prstGeom>
        </p:spPr>
        <p:txBody>
          <a:bodyPr/>
          <a:lstStyle/>
          <a:p>
            <a:r>
              <a:rPr lang="en-US" altLang="en-US" sz="2800" dirty="0">
                <a:latin typeface="Times New Roman" panose="02020603050405020304" pitchFamily="18" charset="0"/>
                <a:cs typeface="Times New Roman" panose="02020603050405020304" pitchFamily="18" charset="0"/>
              </a:rPr>
              <a:t>The library remains open on all the working days except holidays as notified by institute.</a:t>
            </a:r>
          </a:p>
          <a:p>
            <a:r>
              <a:rPr lang="en-US" altLang="en-US" sz="2800" dirty="0">
                <a:latin typeface="Times New Roman" panose="02020603050405020304" pitchFamily="18" charset="0"/>
                <a:cs typeface="Times New Roman" panose="02020603050405020304" pitchFamily="18" charset="0"/>
              </a:rPr>
              <a:t>Monday to Saturday        :  10:00 a.m. </a:t>
            </a:r>
            <a:r>
              <a:rPr lang="en-US" altLang="en-US" sz="2800">
                <a:latin typeface="Times New Roman" panose="02020603050405020304" pitchFamily="18" charset="0"/>
                <a:cs typeface="Times New Roman" panose="02020603050405020304" pitchFamily="18" charset="0"/>
              </a:rPr>
              <a:t>to </a:t>
            </a:r>
            <a:r>
              <a:rPr lang="en-US" altLang="en-US" sz="2800" dirty="0">
                <a:latin typeface="Times New Roman" panose="02020603050405020304" pitchFamily="18" charset="0"/>
                <a:cs typeface="Times New Roman" panose="02020603050405020304" pitchFamily="18" charset="0"/>
              </a:rPr>
              <a:t>8</a:t>
            </a:r>
            <a:r>
              <a:rPr lang="en-US" altLang="en-US" sz="2800" smtClean="0">
                <a:latin typeface="Times New Roman" panose="02020603050405020304" pitchFamily="18" charset="0"/>
                <a:cs typeface="Times New Roman" panose="02020603050405020304" pitchFamily="18" charset="0"/>
              </a:rPr>
              <a:t>:00 </a:t>
            </a:r>
            <a:r>
              <a:rPr lang="en-US" altLang="en-US" sz="2800" dirty="0">
                <a:latin typeface="Times New Roman" panose="02020603050405020304" pitchFamily="18" charset="0"/>
                <a:cs typeface="Times New Roman" panose="02020603050405020304" pitchFamily="18" charset="0"/>
              </a:rPr>
              <a:t>p.m.</a:t>
            </a:r>
          </a:p>
          <a:p>
            <a:r>
              <a:rPr lang="en-US" altLang="en-US" sz="2800" dirty="0">
                <a:latin typeface="Times New Roman" panose="02020603050405020304" pitchFamily="18" charset="0"/>
                <a:cs typeface="Times New Roman" panose="02020603050405020304" pitchFamily="18" charset="0"/>
              </a:rPr>
              <a:t>Sunday                                : 10:00 a.m. to </a:t>
            </a:r>
            <a:r>
              <a:rPr lang="en-US" altLang="en-US" sz="2800" dirty="0" smtClean="0">
                <a:latin typeface="Times New Roman" panose="02020603050405020304" pitchFamily="18" charset="0"/>
                <a:cs typeface="Times New Roman" panose="02020603050405020304" pitchFamily="18" charset="0"/>
              </a:rPr>
              <a:t>5:00 </a:t>
            </a:r>
            <a:r>
              <a:rPr lang="en-US" altLang="en-US" sz="2800" dirty="0">
                <a:latin typeface="Times New Roman" panose="02020603050405020304" pitchFamily="18" charset="0"/>
                <a:cs typeface="Times New Roman" panose="02020603050405020304" pitchFamily="18" charset="0"/>
              </a:rPr>
              <a:t>p.m.</a:t>
            </a:r>
          </a:p>
          <a:p>
            <a:r>
              <a:rPr lang="en-US" altLang="en-US" sz="2800" dirty="0">
                <a:latin typeface="Times New Roman" panose="02020603050405020304" pitchFamily="18" charset="0"/>
                <a:cs typeface="Times New Roman" panose="02020603050405020304" pitchFamily="18" charset="0"/>
              </a:rPr>
              <a:t>Lunch Break                       :  1.30 p.m. to 2.00 p.m.</a:t>
            </a:r>
          </a:p>
        </p:txBody>
      </p:sp>
    </p:spTree>
    <p:extLst>
      <p:ext uri="{BB962C8B-B14F-4D97-AF65-F5344CB8AC3E}">
        <p14:creationId xmlns:p14="http://schemas.microsoft.com/office/powerpoint/2010/main" val="389493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E279E8-D713-45BA-B796-34772129DDFE}"/>
              </a:ext>
            </a:extLst>
          </p:cNvPr>
          <p:cNvSpPr>
            <a:spLocks noGrp="1"/>
          </p:cNvSpPr>
          <p:nvPr>
            <p:ph type="title"/>
          </p:nvPr>
        </p:nvSpPr>
        <p:spPr>
          <a:xfrm>
            <a:off x="1104899" y="76200"/>
            <a:ext cx="8420101" cy="1096962"/>
          </a:xfrm>
        </p:spPr>
        <p:txBody>
          <a:bodyPr/>
          <a:lstStyle/>
          <a:p>
            <a:r>
              <a:rPr lang="en-IN" dirty="0"/>
              <a:t/>
            </a:r>
            <a:br>
              <a:rPr lang="en-IN" dirty="0"/>
            </a:br>
            <a:r>
              <a:rPr lang="en-IN" dirty="0">
                <a:latin typeface="Times New Roman" panose="02020603050405020304" pitchFamily="18" charset="0"/>
                <a:cs typeface="Times New Roman" panose="02020603050405020304" pitchFamily="18" charset="0"/>
              </a:rPr>
              <a:t>Glimpses of Library</a:t>
            </a:r>
          </a:p>
        </p:txBody>
      </p:sp>
      <p:sp>
        <p:nvSpPr>
          <p:cNvPr id="4" name="Slide Number Placeholder 3">
            <a:extLst>
              <a:ext uri="{FF2B5EF4-FFF2-40B4-BE49-F238E27FC236}">
                <a16:creationId xmlns="" xmlns:a16="http://schemas.microsoft.com/office/drawing/2014/main" id="{B2B937D4-5134-489A-9ADE-58FFD53E4F23}"/>
              </a:ext>
            </a:extLst>
          </p:cNvPr>
          <p:cNvSpPr>
            <a:spLocks noGrp="1"/>
          </p:cNvSpPr>
          <p:nvPr>
            <p:ph type="sldNum" sz="quarter" idx="12"/>
          </p:nvPr>
        </p:nvSpPr>
        <p:spPr/>
        <p:txBody>
          <a:bodyPr/>
          <a:lstStyle/>
          <a:p>
            <a:fld id="{0FF54DE5-C571-48E8-A5BC-B369434E2F44}" type="slidenum">
              <a:rPr lang="en-US" smtClean="0"/>
              <a:pPr/>
              <a:t>2</a:t>
            </a:fld>
            <a:endParaRPr lang="en-US" dirty="0"/>
          </a:p>
        </p:txBody>
      </p:sp>
      <p:pic>
        <p:nvPicPr>
          <p:cNvPr id="5" name="Content Placeholder 4" descr="journals">
            <a:extLst>
              <a:ext uri="{FF2B5EF4-FFF2-40B4-BE49-F238E27FC236}">
                <a16:creationId xmlns="" xmlns:a16="http://schemas.microsoft.com/office/drawing/2014/main" id="{BEE6F5EE-2440-476B-9863-3D6C7E555192}"/>
              </a:ext>
            </a:extLst>
          </p:cNvPr>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104899" y="1516636"/>
            <a:ext cx="10744200" cy="1428750"/>
          </a:xfrm>
          <a:prstGeom prst="rect">
            <a:avLst/>
          </a:prstGeom>
          <a:noFill/>
          <a:ln>
            <a:noFill/>
          </a:ln>
        </p:spPr>
      </p:pic>
      <p:pic>
        <p:nvPicPr>
          <p:cNvPr id="6" name="Picture 5" descr="online catalogue">
            <a:extLst>
              <a:ext uri="{FF2B5EF4-FFF2-40B4-BE49-F238E27FC236}">
                <a16:creationId xmlns="" xmlns:a16="http://schemas.microsoft.com/office/drawing/2014/main" id="{8A062E5F-F408-4287-AEF5-F59451D22AB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04899" y="2958211"/>
            <a:ext cx="10706100" cy="1531303"/>
          </a:xfrm>
          <a:prstGeom prst="rect">
            <a:avLst/>
          </a:prstGeom>
          <a:noFill/>
          <a:ln>
            <a:noFill/>
          </a:ln>
        </p:spPr>
      </p:pic>
      <p:pic>
        <p:nvPicPr>
          <p:cNvPr id="7" name="Picture 6" descr="journals">
            <a:extLst>
              <a:ext uri="{FF2B5EF4-FFF2-40B4-BE49-F238E27FC236}">
                <a16:creationId xmlns="" xmlns:a16="http://schemas.microsoft.com/office/drawing/2014/main" id="{014C5FD4-5287-43ED-ABA5-8D9AADF3FCC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04900" y="4575713"/>
            <a:ext cx="10706100" cy="1531302"/>
          </a:xfrm>
          <a:prstGeom prst="rect">
            <a:avLst/>
          </a:prstGeom>
          <a:noFill/>
          <a:ln>
            <a:noFill/>
          </a:ln>
        </p:spPr>
      </p:pic>
    </p:spTree>
    <p:extLst>
      <p:ext uri="{BB962C8B-B14F-4D97-AF65-F5344CB8AC3E}">
        <p14:creationId xmlns:p14="http://schemas.microsoft.com/office/powerpoint/2010/main" val="338913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482149-0C93-4E33-A784-0DD68180D32C}"/>
              </a:ext>
            </a:extLst>
          </p:cNvPr>
          <p:cNvSpPr>
            <a:spLocks noGrp="1"/>
          </p:cNvSpPr>
          <p:nvPr>
            <p:ph type="title"/>
          </p:nvPr>
        </p:nvSpPr>
        <p:spPr>
          <a:xfrm>
            <a:off x="1120333" y="503238"/>
            <a:ext cx="9105900" cy="1096962"/>
          </a:xfrm>
        </p:spPr>
        <p:txBody>
          <a:bodyPr/>
          <a:lstStyle/>
          <a:p>
            <a:r>
              <a:rPr lang="en-IN" sz="3200" b="1" dirty="0">
                <a:latin typeface="Times New Roman" panose="02020603050405020304" pitchFamily="18" charset="0"/>
                <a:cs typeface="Times New Roman" panose="02020603050405020304" pitchFamily="18" charset="0"/>
              </a:rPr>
              <a:t>How to access E-Resources</a:t>
            </a:r>
            <a:endParaRPr lang="en-IN"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9084A293-D6A0-4652-A064-53F15464F63A}"/>
              </a:ext>
            </a:extLst>
          </p:cNvPr>
          <p:cNvSpPr>
            <a:spLocks noGrp="1"/>
          </p:cNvSpPr>
          <p:nvPr>
            <p:ph type="sldNum" sz="quarter" idx="12"/>
          </p:nvPr>
        </p:nvSpPr>
        <p:spPr/>
        <p:txBody>
          <a:bodyPr/>
          <a:lstStyle/>
          <a:p>
            <a:fld id="{0FF54DE5-C571-48E8-A5BC-B369434E2F44}" type="slidenum">
              <a:rPr lang="en-US" smtClean="0"/>
              <a:pPr/>
              <a:t>20</a:t>
            </a:fld>
            <a:endParaRPr lang="en-US" dirty="0"/>
          </a:p>
        </p:txBody>
      </p:sp>
      <p:sp>
        <p:nvSpPr>
          <p:cNvPr id="3" name="Content Placeholder 2">
            <a:extLst>
              <a:ext uri="{FF2B5EF4-FFF2-40B4-BE49-F238E27FC236}">
                <a16:creationId xmlns="" xmlns:a16="http://schemas.microsoft.com/office/drawing/2014/main" id="{6065D627-F6FF-4211-8238-54F38172FFA7}"/>
              </a:ext>
            </a:extLst>
          </p:cNvPr>
          <p:cNvSpPr>
            <a:spLocks noGrp="1"/>
          </p:cNvSpPr>
          <p:nvPr>
            <p:ph idx="4294967295"/>
          </p:nvPr>
        </p:nvSpPr>
        <p:spPr>
          <a:xfrm>
            <a:off x="1120333" y="1603094"/>
            <a:ext cx="10617200" cy="4533900"/>
          </a:xfrm>
          <a:prstGeom prst="rect">
            <a:avLst/>
          </a:prstGeom>
        </p:spPr>
        <p:txBody>
          <a:bodyPr/>
          <a:lstStyle/>
          <a:p>
            <a:pPr>
              <a:lnSpc>
                <a:spcPct val="100000"/>
              </a:lnSpc>
              <a:defRPr/>
            </a:pPr>
            <a:r>
              <a:rPr lang="en-IN" sz="2000" b="1" dirty="0">
                <a:latin typeface="Times New Roman" panose="02020603050405020304" pitchFamily="18" charset="0"/>
                <a:cs typeface="Times New Roman" panose="02020603050405020304" pitchFamily="18" charset="0"/>
              </a:rPr>
              <a:t>To access e-Journals within campus, use below link </a:t>
            </a:r>
          </a:p>
          <a:p>
            <a:pPr marL="0" indent="0">
              <a:lnSpc>
                <a:spcPct val="100000"/>
              </a:lnSpc>
              <a:buFont typeface="Wingdings" panose="05000000000000000000" pitchFamily="2" charset="2"/>
              <a:buNone/>
              <a:defRPr/>
            </a:pPr>
            <a:r>
              <a:rPr lang="en-IN" sz="2000" dirty="0" smtClean="0">
                <a:latin typeface="Times New Roman" panose="02020603050405020304" pitchFamily="18" charset="0"/>
                <a:cs typeface="Times New Roman" panose="02020603050405020304" pitchFamily="18" charset="0"/>
                <a:hlinkClick r:id="rId2"/>
              </a:rPr>
              <a:t>http</a:t>
            </a:r>
            <a:r>
              <a:rPr lang="en-IN" sz="2000" dirty="0">
                <a:latin typeface="Times New Roman" panose="02020603050405020304" pitchFamily="18" charset="0"/>
                <a:cs typeface="Times New Roman" panose="02020603050405020304" pitchFamily="18" charset="0"/>
                <a:hlinkClick r:id="rId2"/>
              </a:rPr>
              <a:t>://search.epnet.com</a:t>
            </a:r>
            <a:r>
              <a:rPr lang="en-IN" sz="2000" dirty="0">
                <a:latin typeface="Times New Roman" panose="02020603050405020304" pitchFamily="18" charset="0"/>
                <a:cs typeface="Times New Roman" panose="02020603050405020304" pitchFamily="18" charset="0"/>
              </a:rPr>
              <a:t> &amp; respective links given for the database</a:t>
            </a:r>
          </a:p>
          <a:p>
            <a:pPr>
              <a:lnSpc>
                <a:spcPct val="100000"/>
              </a:lnSpc>
              <a:defRPr/>
            </a:pPr>
            <a:r>
              <a:rPr lang="en-IN" sz="2000" b="1" dirty="0">
                <a:latin typeface="Times New Roman" panose="02020603050405020304" pitchFamily="18" charset="0"/>
                <a:cs typeface="Times New Roman" panose="02020603050405020304" pitchFamily="18" charset="0"/>
              </a:rPr>
              <a:t>To access e-Journals out of campus , use below link </a:t>
            </a:r>
          </a:p>
          <a:p>
            <a:pPr marL="0" indent="0">
              <a:lnSpc>
                <a:spcPct val="100000"/>
              </a:lnSpc>
              <a:buFont typeface="Wingdings" panose="05000000000000000000" pitchFamily="2" charset="2"/>
              <a:buNone/>
              <a:defRPr/>
            </a:pPr>
            <a:r>
              <a:rPr lang="en-IN" sz="2000" b="1" i="1" dirty="0">
                <a:solidFill>
                  <a:srgbClr val="0070C0"/>
                </a:solidFill>
                <a:latin typeface="Times New Roman" panose="02020603050405020304" pitchFamily="18" charset="0"/>
                <a:cs typeface="Times New Roman" panose="02020603050405020304" pitchFamily="18" charset="0"/>
                <a:hlinkClick r:id="rId3"/>
              </a:rPr>
              <a:t>https://library.somaiya.edu</a:t>
            </a:r>
            <a:r>
              <a:rPr lang="en-IN" sz="2000" b="1" i="1" dirty="0">
                <a:solidFill>
                  <a:srgbClr val="0070C0"/>
                </a:solidFill>
                <a:latin typeface="Times New Roman" panose="02020603050405020304" pitchFamily="18" charset="0"/>
                <a:cs typeface="Times New Roman" panose="02020603050405020304" pitchFamily="18" charset="0"/>
              </a:rPr>
              <a:t> -  </a:t>
            </a:r>
            <a:r>
              <a:rPr lang="en-IN" sz="2000" dirty="0">
                <a:latin typeface="Times New Roman" panose="02020603050405020304" pitchFamily="18" charset="0"/>
                <a:cs typeface="Times New Roman" panose="02020603050405020304" pitchFamily="18" charset="0"/>
              </a:rPr>
              <a:t>Please use your email credentials / login and password to access e-journals and databases.- After login Scroll  Down, Click on List view under Database, Click on Name of Database)</a:t>
            </a:r>
          </a:p>
          <a:p>
            <a:pPr marL="0" indent="0">
              <a:lnSpc>
                <a:spcPct val="100000"/>
              </a:lnSpc>
              <a:buFont typeface="Wingdings" panose="05000000000000000000" pitchFamily="2" charset="2"/>
              <a:buNone/>
              <a:defRPr/>
            </a:pPr>
            <a:endParaRPr lang="en-IN" sz="2000" dirty="0">
              <a:latin typeface="Times New Roman" panose="02020603050405020304" pitchFamily="18" charset="0"/>
              <a:cs typeface="Times New Roman" panose="02020603050405020304" pitchFamily="18" charset="0"/>
            </a:endParaRPr>
          </a:p>
          <a:p>
            <a:pPr>
              <a:defRPr/>
            </a:pPr>
            <a:r>
              <a:rPr lang="en-US" dirty="0">
                <a:latin typeface="Times New Roman" panose="02020603050405020304" pitchFamily="18" charset="0"/>
                <a:cs typeface="Times New Roman" panose="02020603050405020304" pitchFamily="18" charset="0"/>
                <a:hlinkClick r:id="rId4"/>
              </a:rPr>
              <a:t>About Library | KJ SIMSR (somaiya.edu</a:t>
            </a:r>
            <a:r>
              <a:rPr lang="en-US" dirty="0" smtClean="0">
                <a:latin typeface="Times New Roman" panose="02020603050405020304" pitchFamily="18" charset="0"/>
                <a:cs typeface="Times New Roman" panose="02020603050405020304" pitchFamily="18" charset="0"/>
                <a:hlinkClick r:id="rId4"/>
              </a:rPr>
              <a:t>)</a:t>
            </a:r>
            <a:r>
              <a:rPr lang="en-US" dirty="0">
                <a:latin typeface="Times New Roman" panose="02020603050405020304" pitchFamily="18" charset="0"/>
                <a:cs typeface="Times New Roman" panose="02020603050405020304" pitchFamily="18" charset="0"/>
              </a:rPr>
              <a:t> : https://simsr.somaiya.edu/en/about-library</a:t>
            </a:r>
          </a:p>
          <a:p>
            <a:pPr marL="0" indent="0">
              <a:buNone/>
            </a:pPr>
            <a:endParaRPr lang="en-IN" dirty="0"/>
          </a:p>
        </p:txBody>
      </p:sp>
    </p:spTree>
    <p:extLst>
      <p:ext uri="{BB962C8B-B14F-4D97-AF65-F5344CB8AC3E}">
        <p14:creationId xmlns:p14="http://schemas.microsoft.com/office/powerpoint/2010/main" val="280771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71600" y="1773118"/>
            <a:ext cx="10532050" cy="3662541"/>
          </a:xfrm>
          <a:prstGeom prst="rect">
            <a:avLst/>
          </a:prstGeom>
          <a:noFill/>
        </p:spPr>
        <p:txBody>
          <a:bodyPr wrap="none" rtlCol="0">
            <a:spAutoFit/>
          </a:bodyPr>
          <a:lstStyle/>
          <a:p>
            <a:r>
              <a:rPr lang="en-US" sz="8800" b="1" dirty="0">
                <a:solidFill>
                  <a:srgbClr val="C00000"/>
                </a:solidFill>
                <a:latin typeface="+mj-lt"/>
                <a:ea typeface="Fira Sans" pitchFamily="34" charset="0"/>
                <a:cs typeface="Arial" pitchFamily="34" charset="0"/>
              </a:rPr>
              <a:t>Thank You</a:t>
            </a:r>
          </a:p>
          <a:p>
            <a:r>
              <a:rPr lang="en-US" sz="2800" b="1" dirty="0">
                <a:solidFill>
                  <a:srgbClr val="0070C0"/>
                </a:solidFill>
                <a:latin typeface="+mj-lt"/>
                <a:ea typeface="Fira Sans" pitchFamily="34" charset="0"/>
                <a:cs typeface="Arial" pitchFamily="34" charset="0"/>
              </a:rPr>
              <a:t>Librarian- Mr. Rajesh </a:t>
            </a:r>
            <a:r>
              <a:rPr lang="en-US" sz="2800" b="1" dirty="0" err="1">
                <a:solidFill>
                  <a:srgbClr val="0070C0"/>
                </a:solidFill>
                <a:latin typeface="+mj-lt"/>
                <a:ea typeface="Fira Sans" pitchFamily="34" charset="0"/>
                <a:cs typeface="Arial" pitchFamily="34" charset="0"/>
              </a:rPr>
              <a:t>Memane</a:t>
            </a:r>
            <a:endParaRPr lang="en-US" sz="2800" b="1" dirty="0">
              <a:solidFill>
                <a:srgbClr val="0070C0"/>
              </a:solidFill>
              <a:latin typeface="+mj-lt"/>
              <a:ea typeface="Fira Sans" pitchFamily="34" charset="0"/>
              <a:cs typeface="Arial" pitchFamily="34" charset="0"/>
            </a:endParaRPr>
          </a:p>
          <a:p>
            <a:r>
              <a:rPr lang="en-US" sz="2800" b="1" dirty="0">
                <a:solidFill>
                  <a:srgbClr val="0070C0"/>
                </a:solidFill>
                <a:latin typeface="+mj-lt"/>
                <a:ea typeface="Fira Sans" pitchFamily="34" charset="0"/>
                <a:cs typeface="Arial" pitchFamily="34" charset="0"/>
                <a:hlinkClick r:id="rId2"/>
              </a:rPr>
              <a:t>rajeshmemane@somaiya.edu</a:t>
            </a:r>
            <a:r>
              <a:rPr lang="en-US" sz="2800" b="1" dirty="0">
                <a:solidFill>
                  <a:srgbClr val="0070C0"/>
                </a:solidFill>
                <a:latin typeface="+mj-lt"/>
                <a:ea typeface="Fira Sans" pitchFamily="34" charset="0"/>
                <a:cs typeface="Arial" pitchFamily="34" charset="0"/>
              </a:rPr>
              <a:t> / </a:t>
            </a:r>
            <a:r>
              <a:rPr lang="en-US" sz="2800" b="1" u="sng" dirty="0" smtClean="0">
                <a:solidFill>
                  <a:srgbClr val="0070C0"/>
                </a:solidFill>
                <a:latin typeface="+mj-lt"/>
                <a:ea typeface="Fira Sans" pitchFamily="34" charset="0"/>
                <a:cs typeface="Arial" pitchFamily="34" charset="0"/>
              </a:rPr>
              <a:t>librarian.simsr@somaiya.edu</a:t>
            </a:r>
            <a:endParaRPr lang="en-US" sz="2800" b="1" u="sng" dirty="0">
              <a:solidFill>
                <a:srgbClr val="0070C0"/>
              </a:solidFill>
              <a:latin typeface="+mj-lt"/>
              <a:ea typeface="Fira Sans" pitchFamily="34" charset="0"/>
              <a:cs typeface="Arial" pitchFamily="34" charset="0"/>
            </a:endParaRPr>
          </a:p>
          <a:p>
            <a:endParaRPr lang="en-US" sz="8800" b="1" dirty="0">
              <a:solidFill>
                <a:srgbClr val="C00000"/>
              </a:solidFill>
              <a:latin typeface="+mj-lt"/>
              <a:ea typeface="Fira Sans" pitchFamily="34" charset="0"/>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9601" y="5515464"/>
            <a:ext cx="390373" cy="39037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7691" y="5490587"/>
            <a:ext cx="440126" cy="44012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8909" y="5508388"/>
            <a:ext cx="404525" cy="404525"/>
          </a:xfrm>
          <a:prstGeom prst="rect">
            <a:avLst/>
          </a:prstGeom>
          <a:solidFill>
            <a:srgbClr val="B6202E">
              <a:alpha val="0"/>
            </a:srgbClr>
          </a:solidFill>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99917" y="5516680"/>
            <a:ext cx="387941" cy="387941"/>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99833" y="5486400"/>
            <a:ext cx="448502" cy="448502"/>
          </a:xfrm>
          <a:prstGeom prst="rect">
            <a:avLst/>
          </a:prstGeom>
          <a:solidFill>
            <a:srgbClr val="B6202E">
              <a:alpha val="0"/>
            </a:srgbClr>
          </a:solidFill>
        </p:spPr>
      </p:pic>
      <p:sp>
        <p:nvSpPr>
          <p:cNvPr id="11" name="Rectangle 10"/>
          <p:cNvSpPr/>
          <p:nvPr/>
        </p:nvSpPr>
        <p:spPr>
          <a:xfrm>
            <a:off x="5134041" y="5029200"/>
            <a:ext cx="1919692" cy="369332"/>
          </a:xfrm>
          <a:prstGeom prst="rect">
            <a:avLst/>
          </a:prstGeom>
        </p:spPr>
        <p:txBody>
          <a:bodyPr wrap="none">
            <a:spAutoFit/>
          </a:bodyPr>
          <a:lstStyle/>
          <a:p>
            <a:pPr algn="ctr"/>
            <a:r>
              <a:rPr lang="en-US" dirty="0">
                <a:solidFill>
                  <a:srgbClr val="000000"/>
                </a:solidFill>
                <a:latin typeface="Fira Sans" pitchFamily="34" charset="0"/>
                <a:ea typeface="Fira Sans" pitchFamily="34" charset="0"/>
              </a:rPr>
              <a:t>simsr.Somaiya.edu</a:t>
            </a:r>
          </a:p>
        </p:txBody>
      </p:sp>
      <p:sp>
        <p:nvSpPr>
          <p:cNvPr id="2" name="Slide Number Placeholder 1"/>
          <p:cNvSpPr>
            <a:spLocks noGrp="1"/>
          </p:cNvSpPr>
          <p:nvPr>
            <p:ph type="sldNum" sz="quarter" idx="12"/>
          </p:nvPr>
        </p:nvSpPr>
        <p:spPr/>
        <p:txBody>
          <a:bodyPr/>
          <a:lstStyle/>
          <a:p>
            <a:fld id="{0FF54DE5-C571-48E8-A5BC-B369434E2F44}" type="slidenum">
              <a:rPr lang="en-US" smtClean="0"/>
              <a:pPr/>
              <a:t>21</a:t>
            </a:fld>
            <a:endParaRPr lang="en-US" dirty="0"/>
          </a:p>
        </p:txBody>
      </p:sp>
    </p:spTree>
    <p:extLst>
      <p:ext uri="{BB962C8B-B14F-4D97-AF65-F5344CB8AC3E}">
        <p14:creationId xmlns:p14="http://schemas.microsoft.com/office/powerpoint/2010/main" val="3598235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E44DCF-FA04-4F79-BF10-0350F570DDC0}"/>
              </a:ext>
            </a:extLst>
          </p:cNvPr>
          <p:cNvSpPr>
            <a:spLocks noGrp="1"/>
          </p:cNvSpPr>
          <p:nvPr>
            <p:ph type="title"/>
          </p:nvPr>
        </p:nvSpPr>
        <p:spPr>
          <a:xfrm>
            <a:off x="1189182" y="503238"/>
            <a:ext cx="9105900" cy="1096962"/>
          </a:xfrm>
        </p:spPr>
        <p:txBody>
          <a:bodyPr/>
          <a:lstStyle/>
          <a:p>
            <a:r>
              <a:rPr lang="en-IN" dirty="0">
                <a:latin typeface="Times New Roman" panose="02020603050405020304" pitchFamily="18" charset="0"/>
                <a:cs typeface="Times New Roman" panose="02020603050405020304" pitchFamily="18" charset="0"/>
              </a:rPr>
              <a:t>Glimpses of Library</a:t>
            </a:r>
            <a:endParaRPr lang="en-IN" dirty="0"/>
          </a:p>
        </p:txBody>
      </p:sp>
      <p:sp>
        <p:nvSpPr>
          <p:cNvPr id="4" name="Slide Number Placeholder 3">
            <a:extLst>
              <a:ext uri="{FF2B5EF4-FFF2-40B4-BE49-F238E27FC236}">
                <a16:creationId xmlns="" xmlns:a16="http://schemas.microsoft.com/office/drawing/2014/main" id="{BB67020F-C6CE-484E-BD4C-812FA4FD6190}"/>
              </a:ext>
            </a:extLst>
          </p:cNvPr>
          <p:cNvSpPr>
            <a:spLocks noGrp="1"/>
          </p:cNvSpPr>
          <p:nvPr>
            <p:ph type="sldNum" sz="quarter" idx="12"/>
          </p:nvPr>
        </p:nvSpPr>
        <p:spPr/>
        <p:txBody>
          <a:bodyPr/>
          <a:lstStyle/>
          <a:p>
            <a:fld id="{0FF54DE5-C571-48E8-A5BC-B369434E2F44}" type="slidenum">
              <a:rPr lang="en-US" smtClean="0"/>
              <a:pPr/>
              <a:t>3</a:t>
            </a:fld>
            <a:endParaRPr lang="en-US" dirty="0"/>
          </a:p>
        </p:txBody>
      </p:sp>
      <p:pic>
        <p:nvPicPr>
          <p:cNvPr id="9" name="Content Placeholder 8" descr="simsr_library_home7">
            <a:extLst>
              <a:ext uri="{FF2B5EF4-FFF2-40B4-BE49-F238E27FC236}">
                <a16:creationId xmlns="" xmlns:a16="http://schemas.microsoft.com/office/drawing/2014/main" id="{D6C81B48-24FE-4F46-894E-B524F54A179F}"/>
              </a:ext>
            </a:extLst>
          </p:cNvPr>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189182" y="4069427"/>
            <a:ext cx="2239963" cy="2082800"/>
          </a:xfrm>
          <a:prstGeom prst="rect">
            <a:avLst/>
          </a:prstGeom>
          <a:noFill/>
          <a:ln>
            <a:noFill/>
          </a:ln>
        </p:spPr>
      </p:pic>
      <p:pic>
        <p:nvPicPr>
          <p:cNvPr id="7" name="Picture 6" descr="simsr_library_home4">
            <a:extLst>
              <a:ext uri="{FF2B5EF4-FFF2-40B4-BE49-F238E27FC236}">
                <a16:creationId xmlns="" xmlns:a16="http://schemas.microsoft.com/office/drawing/2014/main" id="{52D27815-A333-4B80-8C0A-A42D453BD78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89182" y="1585595"/>
            <a:ext cx="5731510" cy="2408555"/>
          </a:xfrm>
          <a:prstGeom prst="rect">
            <a:avLst/>
          </a:prstGeom>
          <a:noFill/>
          <a:ln>
            <a:noFill/>
          </a:ln>
        </p:spPr>
      </p:pic>
      <p:pic>
        <p:nvPicPr>
          <p:cNvPr id="8" name="Picture 7" descr="simsr_library_home5">
            <a:extLst>
              <a:ext uri="{FF2B5EF4-FFF2-40B4-BE49-F238E27FC236}">
                <a16:creationId xmlns="" xmlns:a16="http://schemas.microsoft.com/office/drawing/2014/main" id="{E633F10B-E6B4-411E-BA56-46610672669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958792" y="1585595"/>
            <a:ext cx="4775622" cy="2408555"/>
          </a:xfrm>
          <a:prstGeom prst="rect">
            <a:avLst/>
          </a:prstGeom>
          <a:noFill/>
          <a:ln>
            <a:noFill/>
          </a:ln>
        </p:spPr>
      </p:pic>
      <p:pic>
        <p:nvPicPr>
          <p:cNvPr id="10" name="Picture 9" descr="introduction_simsr_lib">
            <a:extLst>
              <a:ext uri="{FF2B5EF4-FFF2-40B4-BE49-F238E27FC236}">
                <a16:creationId xmlns="" xmlns:a16="http://schemas.microsoft.com/office/drawing/2014/main" id="{DCC1B439-6BAF-4DF3-A095-61C61336E10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505200" y="4049455"/>
            <a:ext cx="8229214" cy="2122745"/>
          </a:xfrm>
          <a:prstGeom prst="rect">
            <a:avLst/>
          </a:prstGeom>
          <a:noFill/>
          <a:ln>
            <a:noFill/>
          </a:ln>
        </p:spPr>
      </p:pic>
    </p:spTree>
    <p:extLst>
      <p:ext uri="{BB962C8B-B14F-4D97-AF65-F5344CB8AC3E}">
        <p14:creationId xmlns:p14="http://schemas.microsoft.com/office/powerpoint/2010/main" val="337131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E5F2AC-8FDB-4338-8AA5-F2418DE83256}"/>
              </a:ext>
            </a:extLst>
          </p:cNvPr>
          <p:cNvSpPr>
            <a:spLocks noGrp="1"/>
          </p:cNvSpPr>
          <p:nvPr>
            <p:ph type="title"/>
          </p:nvPr>
        </p:nvSpPr>
        <p:spPr>
          <a:xfrm>
            <a:off x="1104900" y="472064"/>
            <a:ext cx="9105900" cy="1096962"/>
          </a:xfrm>
        </p:spPr>
        <p:txBody>
          <a:bodyPr/>
          <a:lstStyle/>
          <a:p>
            <a:r>
              <a:rPr lang="en-IN" dirty="0">
                <a:latin typeface="Times New Roman" panose="02020603050405020304" pitchFamily="18" charset="0"/>
                <a:cs typeface="Times New Roman" panose="02020603050405020304" pitchFamily="18" charset="0"/>
              </a:rPr>
              <a:t>Glimpses of Library</a:t>
            </a:r>
            <a:endParaRPr lang="en-IN" dirty="0"/>
          </a:p>
        </p:txBody>
      </p:sp>
      <p:sp>
        <p:nvSpPr>
          <p:cNvPr id="4" name="Slide Number Placeholder 3">
            <a:extLst>
              <a:ext uri="{FF2B5EF4-FFF2-40B4-BE49-F238E27FC236}">
                <a16:creationId xmlns="" xmlns:a16="http://schemas.microsoft.com/office/drawing/2014/main" id="{94CAB1F5-8CC0-4151-B926-5683E3ECF3D7}"/>
              </a:ext>
            </a:extLst>
          </p:cNvPr>
          <p:cNvSpPr>
            <a:spLocks noGrp="1"/>
          </p:cNvSpPr>
          <p:nvPr>
            <p:ph type="sldNum" sz="quarter" idx="12"/>
          </p:nvPr>
        </p:nvSpPr>
        <p:spPr/>
        <p:txBody>
          <a:bodyPr/>
          <a:lstStyle/>
          <a:p>
            <a:fld id="{0FF54DE5-C571-48E8-A5BC-B369434E2F44}" type="slidenum">
              <a:rPr lang="en-US" smtClean="0"/>
              <a:pPr/>
              <a:t>4</a:t>
            </a:fld>
            <a:endParaRPr lang="en-US" dirty="0"/>
          </a:p>
        </p:txBody>
      </p:sp>
      <p:pic>
        <p:nvPicPr>
          <p:cNvPr id="5" name="Content Placeholder 4" descr="Facilities">
            <a:extLst>
              <a:ext uri="{FF2B5EF4-FFF2-40B4-BE49-F238E27FC236}">
                <a16:creationId xmlns="" xmlns:a16="http://schemas.microsoft.com/office/drawing/2014/main" id="{39353F4A-6AB3-40C7-865D-60F80BEA021C}"/>
              </a:ext>
            </a:extLst>
          </p:cNvPr>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104900" y="1600201"/>
            <a:ext cx="4991100" cy="4419600"/>
          </a:xfrm>
          <a:prstGeom prst="rect">
            <a:avLst/>
          </a:prstGeom>
          <a:noFill/>
          <a:ln>
            <a:noFill/>
          </a:ln>
        </p:spPr>
      </p:pic>
      <p:pic>
        <p:nvPicPr>
          <p:cNvPr id="6" name="Picture 5" descr="Services">
            <a:extLst>
              <a:ext uri="{FF2B5EF4-FFF2-40B4-BE49-F238E27FC236}">
                <a16:creationId xmlns="" xmlns:a16="http://schemas.microsoft.com/office/drawing/2014/main" id="{8C05F322-01C0-4FAD-A7F9-27061570208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00201"/>
            <a:ext cx="5867400" cy="4419598"/>
          </a:xfrm>
          <a:prstGeom prst="rect">
            <a:avLst/>
          </a:prstGeom>
          <a:noFill/>
          <a:ln>
            <a:noFill/>
          </a:ln>
        </p:spPr>
      </p:pic>
    </p:spTree>
    <p:extLst>
      <p:ext uri="{BB962C8B-B14F-4D97-AF65-F5344CB8AC3E}">
        <p14:creationId xmlns:p14="http://schemas.microsoft.com/office/powerpoint/2010/main" val="241685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CAECEE-838F-4480-91E2-CB483727E5A5}"/>
              </a:ext>
            </a:extLst>
          </p:cNvPr>
          <p:cNvSpPr>
            <a:spLocks noGrp="1"/>
          </p:cNvSpPr>
          <p:nvPr>
            <p:ph type="title"/>
          </p:nvPr>
        </p:nvSpPr>
        <p:spPr>
          <a:xfrm>
            <a:off x="1104900" y="485920"/>
            <a:ext cx="9105900" cy="1096962"/>
          </a:xfrm>
        </p:spPr>
        <p:txBody>
          <a:bodyPr/>
          <a:lstStyle/>
          <a:p>
            <a:r>
              <a:rPr lang="en-IN" dirty="0"/>
              <a:t>Online Databases @ K J SIM</a:t>
            </a:r>
          </a:p>
        </p:txBody>
      </p:sp>
      <p:sp>
        <p:nvSpPr>
          <p:cNvPr id="3" name="Slide Number Placeholder 2">
            <a:extLst>
              <a:ext uri="{FF2B5EF4-FFF2-40B4-BE49-F238E27FC236}">
                <a16:creationId xmlns="" xmlns:a16="http://schemas.microsoft.com/office/drawing/2014/main" id="{2EB01D5B-BD2F-4B2D-8600-BD72570F113F}"/>
              </a:ext>
            </a:extLst>
          </p:cNvPr>
          <p:cNvSpPr>
            <a:spLocks noGrp="1"/>
          </p:cNvSpPr>
          <p:nvPr>
            <p:ph type="sldNum" sz="quarter" idx="12"/>
          </p:nvPr>
        </p:nvSpPr>
        <p:spPr/>
        <p:txBody>
          <a:bodyPr/>
          <a:lstStyle/>
          <a:p>
            <a:fld id="{0FF54DE5-C571-48E8-A5BC-B369434E2F44}" type="slidenum">
              <a:rPr lang="en-US" smtClean="0"/>
              <a:pPr/>
              <a:t>5</a:t>
            </a:fld>
            <a:endParaRPr lang="en-US" dirty="0"/>
          </a:p>
        </p:txBody>
      </p:sp>
      <p:graphicFrame>
        <p:nvGraphicFramePr>
          <p:cNvPr id="4" name="Content Placeholder 4">
            <a:extLst>
              <a:ext uri="{FF2B5EF4-FFF2-40B4-BE49-F238E27FC236}">
                <a16:creationId xmlns="" xmlns:a16="http://schemas.microsoft.com/office/drawing/2014/main" id="{9F6634F8-9176-49FF-BC42-44EACBB4C16D}"/>
              </a:ext>
            </a:extLst>
          </p:cNvPr>
          <p:cNvGraphicFramePr>
            <a:graphicFrameLocks/>
          </p:cNvGraphicFramePr>
          <p:nvPr>
            <p:extLst>
              <p:ext uri="{D42A27DB-BD31-4B8C-83A1-F6EECF244321}">
                <p14:modId xmlns:p14="http://schemas.microsoft.com/office/powerpoint/2010/main" val="1049138216"/>
              </p:ext>
            </p:extLst>
          </p:nvPr>
        </p:nvGraphicFramePr>
        <p:xfrm>
          <a:off x="1104900" y="1402021"/>
          <a:ext cx="9982200" cy="5090787"/>
        </p:xfrm>
        <a:graphic>
          <a:graphicData uri="http://schemas.openxmlformats.org/drawingml/2006/table">
            <a:tbl>
              <a:tblPr firstRow="1" bandRow="1">
                <a:tableStyleId>{5C22544A-7EE6-4342-B048-85BDC9FD1C3A}</a:tableStyleId>
              </a:tblPr>
              <a:tblGrid>
                <a:gridCol w="1085022">
                  <a:extLst>
                    <a:ext uri="{9D8B030D-6E8A-4147-A177-3AD203B41FA5}">
                      <a16:colId xmlns="" xmlns:a16="http://schemas.microsoft.com/office/drawing/2014/main" val="20000"/>
                    </a:ext>
                  </a:extLst>
                </a:gridCol>
                <a:gridCol w="2821056">
                  <a:extLst>
                    <a:ext uri="{9D8B030D-6E8A-4147-A177-3AD203B41FA5}">
                      <a16:colId xmlns="" xmlns:a16="http://schemas.microsoft.com/office/drawing/2014/main" val="20001"/>
                    </a:ext>
                  </a:extLst>
                </a:gridCol>
                <a:gridCol w="6076122">
                  <a:extLst>
                    <a:ext uri="{9D8B030D-6E8A-4147-A177-3AD203B41FA5}">
                      <a16:colId xmlns="" xmlns:a16="http://schemas.microsoft.com/office/drawing/2014/main" val="20002"/>
                    </a:ext>
                  </a:extLst>
                </a:gridCol>
              </a:tblGrid>
              <a:tr h="361753">
                <a:tc>
                  <a:txBody>
                    <a:bodyPr/>
                    <a:lstStyle/>
                    <a:p>
                      <a:pPr algn="ctr"/>
                      <a:r>
                        <a:rPr lang="en-US" sz="1800" dirty="0">
                          <a:solidFill>
                            <a:schemeClr val="bg1"/>
                          </a:solidFill>
                        </a:rPr>
                        <a:t>Sr.</a:t>
                      </a:r>
                    </a:p>
                  </a:txBody>
                  <a:tcPr marT="45679" marB="45679"/>
                </a:tc>
                <a:tc>
                  <a:txBody>
                    <a:bodyPr/>
                    <a:lstStyle/>
                    <a:p>
                      <a:pPr algn="ctr"/>
                      <a:r>
                        <a:rPr lang="en-US" sz="1400" dirty="0">
                          <a:solidFill>
                            <a:schemeClr val="bg1"/>
                          </a:solidFill>
                        </a:rPr>
                        <a:t>Database Name</a:t>
                      </a:r>
                    </a:p>
                  </a:txBody>
                  <a:tcPr marT="45679" marB="4567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chemeClr val="bg1"/>
                          </a:solidFill>
                          <a:effectLst/>
                          <a:latin typeface="Calibri" panose="020F0502020204030204" pitchFamily="34" charset="0"/>
                        </a:rPr>
                        <a:t>Link &amp; details</a:t>
                      </a:r>
                    </a:p>
                  </a:txBody>
                  <a:tcPr marT="45679" marB="45679"/>
                </a:tc>
                <a:extLst>
                  <a:ext uri="{0D108BD9-81ED-4DB2-BD59-A6C34878D82A}">
                    <a16:rowId xmlns="" xmlns:a16="http://schemas.microsoft.com/office/drawing/2014/main" val="10000"/>
                  </a:ext>
                </a:extLst>
              </a:tr>
              <a:tr h="1019536">
                <a:tc>
                  <a:txBody>
                    <a:bodyPr/>
                    <a:lstStyle/>
                    <a:p>
                      <a:r>
                        <a:rPr lang="en-US" sz="1400" dirty="0">
                          <a:latin typeface="+mj-lt"/>
                        </a:rPr>
                        <a:t>01</a:t>
                      </a:r>
                    </a:p>
                  </a:txBody>
                  <a:tcPr marT="45679" marB="45679"/>
                </a:tc>
                <a:tc>
                  <a:txBody>
                    <a:bodyPr/>
                    <a:lstStyle/>
                    <a:p>
                      <a:pPr marL="0" marR="0">
                        <a:lnSpc>
                          <a:spcPct val="115000"/>
                        </a:lnSpc>
                        <a:spcBef>
                          <a:spcPts val="0"/>
                        </a:spcBef>
                        <a:spcAft>
                          <a:spcPts val="0"/>
                        </a:spcAft>
                      </a:pPr>
                      <a:r>
                        <a:rPr lang="en-US" sz="1400" dirty="0" smtClean="0">
                          <a:latin typeface="+mj-lt"/>
                          <a:ea typeface="Times New Roman"/>
                        </a:rPr>
                        <a:t>EBSCO Business Source Complete</a:t>
                      </a:r>
                      <a:endParaRPr lang="en-US" sz="1400" dirty="0">
                        <a:latin typeface="+mj-lt"/>
                        <a:ea typeface="Times New Roman"/>
                      </a:endParaRPr>
                    </a:p>
                  </a:txBody>
                  <a:tcPr marL="68580" marR="68580" marT="0" marB="0"/>
                </a:tc>
                <a:tc>
                  <a:txBody>
                    <a:bodyPr/>
                    <a:lstStyle/>
                    <a:p>
                      <a:pPr algn="l" fontAlgn="b"/>
                      <a:r>
                        <a:rPr lang="en-US" sz="1400" b="0" i="0" u="none" strike="noStrike" dirty="0">
                          <a:solidFill>
                            <a:srgbClr val="000000"/>
                          </a:solidFill>
                          <a:latin typeface="+mj-lt"/>
                        </a:rPr>
                        <a:t>EBSCO</a:t>
                      </a:r>
                      <a:r>
                        <a:rPr lang="en-US" sz="1400" b="0" i="0" u="none" strike="noStrike" baseline="0" dirty="0">
                          <a:solidFill>
                            <a:srgbClr val="000000"/>
                          </a:solidFill>
                          <a:latin typeface="+mj-lt"/>
                        </a:rPr>
                        <a:t> </a:t>
                      </a:r>
                      <a:r>
                        <a:rPr lang="en-US" sz="1400" b="0" i="0" u="none" strike="noStrike" baseline="0" dirty="0" smtClean="0">
                          <a:solidFill>
                            <a:srgbClr val="000000"/>
                          </a:solidFill>
                          <a:latin typeface="+mj-lt"/>
                        </a:rPr>
                        <a:t>includes</a:t>
                      </a:r>
                      <a:r>
                        <a:rPr lang="en-US" sz="1400" b="0" i="0" u="none" strike="noStrike" dirty="0" smtClean="0">
                          <a:solidFill>
                            <a:srgbClr val="000000"/>
                          </a:solidFill>
                          <a:latin typeface="+mj-lt"/>
                        </a:rPr>
                        <a:t> </a:t>
                      </a:r>
                      <a:r>
                        <a:rPr lang="en-US" sz="1400" b="0" i="0" u="none" strike="noStrike" dirty="0">
                          <a:solidFill>
                            <a:srgbClr val="000000"/>
                          </a:solidFill>
                          <a:latin typeface="+mj-lt"/>
                        </a:rPr>
                        <a:t>full text Journals, </a:t>
                      </a:r>
                      <a:r>
                        <a:rPr lang="en-US" sz="1400" b="0" i="0" u="none" strike="noStrike" dirty="0" smtClean="0">
                          <a:solidFill>
                            <a:srgbClr val="000000"/>
                          </a:solidFill>
                          <a:latin typeface="+mj-lt"/>
                        </a:rPr>
                        <a:t>case </a:t>
                      </a:r>
                      <a:r>
                        <a:rPr lang="en-US" sz="1400" b="0" i="0" u="none" strike="noStrike" dirty="0">
                          <a:solidFill>
                            <a:srgbClr val="000000"/>
                          </a:solidFill>
                          <a:latin typeface="+mj-lt"/>
                        </a:rPr>
                        <a:t>studies, </a:t>
                      </a:r>
                      <a:r>
                        <a:rPr lang="en-US" sz="1400" b="0" i="0" u="none" strike="noStrike" dirty="0" smtClean="0">
                          <a:solidFill>
                            <a:srgbClr val="000000"/>
                          </a:solidFill>
                          <a:latin typeface="+mj-lt"/>
                        </a:rPr>
                        <a:t>company </a:t>
                      </a:r>
                      <a:r>
                        <a:rPr lang="en-US" sz="1400" b="0" i="0" u="none" strike="noStrike" dirty="0">
                          <a:solidFill>
                            <a:srgbClr val="000000"/>
                          </a:solidFill>
                          <a:latin typeface="+mj-lt"/>
                        </a:rPr>
                        <a:t>profile, </a:t>
                      </a:r>
                      <a:r>
                        <a:rPr lang="en-US" sz="1400" b="0" i="0" u="none" strike="noStrike" dirty="0" smtClean="0">
                          <a:solidFill>
                            <a:srgbClr val="000000"/>
                          </a:solidFill>
                          <a:latin typeface="+mj-lt"/>
                        </a:rPr>
                        <a:t>Industry </a:t>
                      </a:r>
                      <a:r>
                        <a:rPr lang="en-US" sz="1400" b="0" i="0" u="none" strike="noStrike" dirty="0">
                          <a:solidFill>
                            <a:srgbClr val="000000"/>
                          </a:solidFill>
                          <a:latin typeface="+mj-lt"/>
                        </a:rPr>
                        <a:t>reports</a:t>
                      </a:r>
                    </a:p>
                    <a:p>
                      <a:pPr algn="l" fontAlgn="b"/>
                      <a:endParaRPr lang="en-US" sz="1400" b="0" i="0" u="none" strike="noStrike" dirty="0">
                        <a:solidFill>
                          <a:srgbClr val="000000"/>
                        </a:solidFill>
                        <a:latin typeface="+mj-lt"/>
                      </a:endParaRPr>
                    </a:p>
                    <a:p>
                      <a:pPr marL="0" marR="0" indent="0" algn="l" defTabSz="914400" rtl="0" eaLnBrk="1" fontAlgn="b" latinLnBrk="0" hangingPunct="1">
                        <a:lnSpc>
                          <a:spcPct val="100000"/>
                        </a:lnSpc>
                        <a:spcBef>
                          <a:spcPts val="0"/>
                        </a:spcBef>
                        <a:spcAft>
                          <a:spcPts val="0"/>
                        </a:spcAft>
                        <a:buClrTx/>
                        <a:buSzTx/>
                        <a:buFontTx/>
                        <a:buNone/>
                        <a:tabLst/>
                        <a:defRPr/>
                      </a:pPr>
                      <a:r>
                        <a:rPr lang="en-US" sz="1400" b="1" u="none" strike="noStrike" dirty="0">
                          <a:effectLst/>
                          <a:latin typeface="+mj-lt"/>
                          <a:hlinkClick r:id="rId2"/>
                        </a:rPr>
                        <a:t>http://search.epnet.com</a:t>
                      </a:r>
                      <a:endParaRPr lang="en-US" sz="1400" b="1" u="none" strike="noStrike" dirty="0">
                        <a:effectLst/>
                        <a:latin typeface="+mj-lt"/>
                      </a:endParaRPr>
                    </a:p>
                    <a:p>
                      <a:pPr marL="0" marR="0" indent="0" algn="l" defTabSz="914400" rtl="0" eaLnBrk="1" fontAlgn="b" latinLnBrk="0" hangingPunct="1">
                        <a:lnSpc>
                          <a:spcPct val="100000"/>
                        </a:lnSpc>
                        <a:spcBef>
                          <a:spcPts val="0"/>
                        </a:spcBef>
                        <a:spcAft>
                          <a:spcPts val="0"/>
                        </a:spcAft>
                        <a:buClrTx/>
                        <a:buSzTx/>
                        <a:buFontTx/>
                        <a:buNone/>
                        <a:tabLst/>
                        <a:defRPr/>
                      </a:pPr>
                      <a:endParaRPr lang="en-IN" sz="1400" b="1" dirty="0">
                        <a:effectLst/>
                        <a:latin typeface="+mj-lt"/>
                        <a:ea typeface="Times New Roman"/>
                      </a:endParaRPr>
                    </a:p>
                  </a:txBody>
                  <a:tcPr marL="9525" marR="9525" marT="9518" marB="0" anchor="b"/>
                </a:tc>
                <a:extLst>
                  <a:ext uri="{0D108BD9-81ED-4DB2-BD59-A6C34878D82A}">
                    <a16:rowId xmlns="" xmlns:a16="http://schemas.microsoft.com/office/drawing/2014/main" val="10001"/>
                  </a:ext>
                </a:extLst>
              </a:tr>
              <a:tr h="1194242">
                <a:tc>
                  <a:txBody>
                    <a:bodyPr/>
                    <a:lstStyle/>
                    <a:p>
                      <a:r>
                        <a:rPr lang="en-US" sz="1400" dirty="0">
                          <a:latin typeface="+mj-lt"/>
                        </a:rPr>
                        <a:t>02</a:t>
                      </a:r>
                    </a:p>
                  </a:txBody>
                  <a:tcPr marT="45679" marB="45679"/>
                </a:tc>
                <a:tc>
                  <a:txBody>
                    <a:bodyPr/>
                    <a:lstStyle/>
                    <a:p>
                      <a:pPr marL="0" marR="0">
                        <a:lnSpc>
                          <a:spcPct val="115000"/>
                        </a:lnSpc>
                        <a:spcBef>
                          <a:spcPts val="0"/>
                        </a:spcBef>
                        <a:spcAft>
                          <a:spcPts val="0"/>
                        </a:spcAft>
                      </a:pPr>
                      <a:r>
                        <a:rPr lang="en-US" sz="1400" dirty="0">
                          <a:latin typeface="+mj-lt"/>
                          <a:ea typeface="Times New Roman"/>
                        </a:rPr>
                        <a:t>EUROMONITOR</a:t>
                      </a:r>
                    </a:p>
                    <a:p>
                      <a:pPr marL="0" marR="0">
                        <a:lnSpc>
                          <a:spcPct val="115000"/>
                        </a:lnSpc>
                        <a:spcBef>
                          <a:spcPts val="0"/>
                        </a:spcBef>
                        <a:spcAft>
                          <a:spcPts val="0"/>
                        </a:spcAft>
                      </a:pPr>
                      <a:endParaRPr lang="en-US" sz="1400" dirty="0">
                        <a:latin typeface="+mj-lt"/>
                        <a:ea typeface="Times New Roman"/>
                      </a:endParaRPr>
                    </a:p>
                    <a:p>
                      <a:pPr marL="0" marR="0">
                        <a:lnSpc>
                          <a:spcPct val="115000"/>
                        </a:lnSpc>
                        <a:spcBef>
                          <a:spcPts val="0"/>
                        </a:spcBef>
                        <a:spcAft>
                          <a:spcPts val="0"/>
                        </a:spcAft>
                      </a:pPr>
                      <a:endParaRPr lang="en-US" sz="1400" dirty="0">
                        <a:latin typeface="+mj-lt"/>
                        <a:ea typeface="Times New Roman"/>
                      </a:endParaRPr>
                    </a:p>
                    <a:p>
                      <a:pPr marL="0" marR="0">
                        <a:lnSpc>
                          <a:spcPct val="115000"/>
                        </a:lnSpc>
                        <a:spcBef>
                          <a:spcPts val="0"/>
                        </a:spcBef>
                        <a:spcAft>
                          <a:spcPts val="0"/>
                        </a:spcAft>
                      </a:pPr>
                      <a:endParaRPr lang="en-US" sz="1400" dirty="0">
                        <a:latin typeface="+mj-lt"/>
                        <a:ea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latin typeface="+mj-lt"/>
                          <a:cs typeface="Times New Roman" pitchFamily="18" charset="0"/>
                        </a:rPr>
                        <a:t>Euromonitor is having primary reports of market shares, industry news, brand shares forecast for over 100 countries.....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i="0" u="none" strike="noStrike" dirty="0">
                        <a:solidFill>
                          <a:srgbClr val="000000"/>
                        </a:solidFill>
                        <a:latin typeface="+mj-lt"/>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a:effectLst/>
                          <a:latin typeface="+mj-lt"/>
                          <a:hlinkClick r:id="rId3"/>
                        </a:rPr>
                        <a:t>http://portal.euromonitor.com</a:t>
                      </a:r>
                      <a:endParaRPr lang="en-IN" sz="1400" b="1" dirty="0">
                        <a:effectLst/>
                        <a:latin typeface="+mj-lt"/>
                        <a:ea typeface="Times New Roman"/>
                      </a:endParaRPr>
                    </a:p>
                  </a:txBody>
                  <a:tcPr marT="45679" marB="45679"/>
                </a:tc>
                <a:extLst>
                  <a:ext uri="{0D108BD9-81ED-4DB2-BD59-A6C34878D82A}">
                    <a16:rowId xmlns="" xmlns:a16="http://schemas.microsoft.com/office/drawing/2014/main" val="10002"/>
                  </a:ext>
                </a:extLst>
              </a:tr>
              <a:tr h="1315874">
                <a:tc>
                  <a:txBody>
                    <a:bodyPr/>
                    <a:lstStyle/>
                    <a:p>
                      <a:r>
                        <a:rPr lang="en-US" sz="1400" dirty="0">
                          <a:latin typeface="+mj-lt"/>
                        </a:rPr>
                        <a:t>03</a:t>
                      </a:r>
                    </a:p>
                  </a:txBody>
                  <a:tcPr marT="45679" marB="45679"/>
                </a:tc>
                <a:tc>
                  <a:txBody>
                    <a:bodyPr/>
                    <a:lstStyle/>
                    <a:p>
                      <a:pPr marL="0" marR="0">
                        <a:lnSpc>
                          <a:spcPct val="115000"/>
                        </a:lnSpc>
                        <a:spcBef>
                          <a:spcPts val="0"/>
                        </a:spcBef>
                        <a:spcAft>
                          <a:spcPts val="0"/>
                        </a:spcAft>
                      </a:pPr>
                      <a:r>
                        <a:rPr lang="en-US" sz="1400" dirty="0">
                          <a:latin typeface="+mj-lt"/>
                          <a:ea typeface="Times New Roman"/>
                        </a:rPr>
                        <a:t>ACE-Equity</a:t>
                      </a:r>
                    </a:p>
                    <a:p>
                      <a:pPr marL="0" marR="0">
                        <a:lnSpc>
                          <a:spcPct val="115000"/>
                        </a:lnSpc>
                        <a:spcBef>
                          <a:spcPts val="0"/>
                        </a:spcBef>
                        <a:spcAft>
                          <a:spcPts val="0"/>
                        </a:spcAft>
                      </a:pPr>
                      <a:endParaRPr lang="en-US" sz="1400" dirty="0">
                        <a:latin typeface="+mj-lt"/>
                        <a:ea typeface="Times New Roman"/>
                      </a:endParaRPr>
                    </a:p>
                    <a:p>
                      <a:pPr marL="0" marR="0">
                        <a:lnSpc>
                          <a:spcPct val="115000"/>
                        </a:lnSpc>
                        <a:spcBef>
                          <a:spcPts val="0"/>
                        </a:spcBef>
                        <a:spcAft>
                          <a:spcPts val="0"/>
                        </a:spcAft>
                      </a:pPr>
                      <a:endParaRPr lang="en-US" sz="1400" dirty="0">
                        <a:latin typeface="+mj-lt"/>
                        <a:ea typeface="Times New Roman"/>
                      </a:endParaRPr>
                    </a:p>
                    <a:p>
                      <a:pPr marL="0" marR="0">
                        <a:lnSpc>
                          <a:spcPct val="115000"/>
                        </a:lnSpc>
                        <a:spcBef>
                          <a:spcPts val="0"/>
                        </a:spcBef>
                        <a:spcAft>
                          <a:spcPts val="0"/>
                        </a:spcAft>
                      </a:pPr>
                      <a:endParaRPr lang="en-US" sz="1400" dirty="0">
                        <a:latin typeface="+mj-lt"/>
                        <a:ea typeface="Times New Roman"/>
                      </a:endParaRPr>
                    </a:p>
                  </a:txBody>
                  <a:tcPr marL="68580" marR="68580" marT="0" marB="0"/>
                </a:tc>
                <a:tc>
                  <a:txBody>
                    <a:bodyPr/>
                    <a:lstStyle/>
                    <a:p>
                      <a:pPr algn="l" fontAlgn="b"/>
                      <a:r>
                        <a:rPr lang="en-US" sz="1400" b="0" i="0" u="none" strike="noStrike" dirty="0">
                          <a:solidFill>
                            <a:srgbClr val="000000"/>
                          </a:solidFill>
                          <a:latin typeface="+mj-lt"/>
                        </a:rPr>
                        <a:t>ACE Analyser is a web based database, which tracks all listed / unlisted companies’ details, their performance like Quarterly results, Corporate events, Trading details and Annual reports information for research and analytical purposes.</a:t>
                      </a:r>
                    </a:p>
                    <a:p>
                      <a:pPr algn="l" fontAlgn="b"/>
                      <a:endParaRPr lang="en-US" sz="1400" b="0" i="0" u="none" strike="noStrike" dirty="0">
                        <a:solidFill>
                          <a:srgbClr val="000000"/>
                        </a:solidFill>
                        <a:latin typeface="+mj-lt"/>
                      </a:endParaRPr>
                    </a:p>
                    <a:p>
                      <a:pPr marL="0" marR="0" indent="0" algn="l" defTabSz="914400" rtl="0" eaLnBrk="1" fontAlgn="b" latinLnBrk="0" hangingPunct="1">
                        <a:lnSpc>
                          <a:spcPct val="100000"/>
                        </a:lnSpc>
                        <a:spcBef>
                          <a:spcPts val="0"/>
                        </a:spcBef>
                        <a:spcAft>
                          <a:spcPts val="0"/>
                        </a:spcAft>
                        <a:buClrTx/>
                        <a:buSzTx/>
                        <a:buFontTx/>
                        <a:buNone/>
                        <a:tabLst/>
                        <a:defRPr/>
                      </a:pPr>
                      <a:r>
                        <a:rPr lang="en-US" sz="1400" b="1" dirty="0">
                          <a:effectLst/>
                          <a:latin typeface="+mj-lt"/>
                          <a:hlinkClick r:id="rId4"/>
                        </a:rPr>
                        <a:t>http://www.aceanalyser.com</a:t>
                      </a:r>
                      <a:endParaRPr lang="en-US" sz="1400" b="1" dirty="0">
                        <a:effectLst/>
                        <a:latin typeface="+mj-lt"/>
                      </a:endParaRPr>
                    </a:p>
                    <a:p>
                      <a:pPr marL="0" marR="0" indent="0" algn="l" defTabSz="914400" rtl="0" eaLnBrk="1" fontAlgn="b" latinLnBrk="0" hangingPunct="1">
                        <a:lnSpc>
                          <a:spcPct val="100000"/>
                        </a:lnSpc>
                        <a:spcBef>
                          <a:spcPts val="0"/>
                        </a:spcBef>
                        <a:spcAft>
                          <a:spcPts val="0"/>
                        </a:spcAft>
                        <a:buClrTx/>
                        <a:buSzTx/>
                        <a:buFontTx/>
                        <a:buNone/>
                        <a:tabLst/>
                        <a:defRPr/>
                      </a:pPr>
                      <a:endParaRPr lang="en-IN" sz="1400" b="1" dirty="0">
                        <a:effectLst/>
                        <a:latin typeface="+mj-lt"/>
                        <a:ea typeface="Times New Roman"/>
                      </a:endParaRPr>
                    </a:p>
                  </a:txBody>
                  <a:tcPr marL="9525" marR="9525" marT="9518" marB="0" anchor="b"/>
                </a:tc>
                <a:extLst>
                  <a:ext uri="{0D108BD9-81ED-4DB2-BD59-A6C34878D82A}">
                    <a16:rowId xmlns="" xmlns:a16="http://schemas.microsoft.com/office/drawing/2014/main" val="10003"/>
                  </a:ext>
                </a:extLst>
              </a:tr>
              <a:tr h="951511">
                <a:tc>
                  <a:txBody>
                    <a:bodyPr/>
                    <a:lstStyle/>
                    <a:p>
                      <a:r>
                        <a:rPr lang="en-US" sz="1400" dirty="0">
                          <a:latin typeface="+mj-lt"/>
                        </a:rPr>
                        <a:t>04</a:t>
                      </a:r>
                    </a:p>
                  </a:txBody>
                  <a:tcPr marT="45679" marB="45679"/>
                </a:tc>
                <a:tc>
                  <a:txBody>
                    <a:bodyPr/>
                    <a:lstStyle/>
                    <a:p>
                      <a:pPr marL="0" marR="0">
                        <a:lnSpc>
                          <a:spcPct val="115000"/>
                        </a:lnSpc>
                        <a:spcBef>
                          <a:spcPts val="0"/>
                        </a:spcBef>
                        <a:spcAft>
                          <a:spcPts val="0"/>
                        </a:spcAft>
                      </a:pPr>
                      <a:r>
                        <a:rPr lang="en-US" sz="1400" dirty="0">
                          <a:latin typeface="+mj-lt"/>
                          <a:ea typeface="Times New Roman"/>
                        </a:rPr>
                        <a:t>PROQUEST</a:t>
                      </a:r>
                    </a:p>
                    <a:p>
                      <a:pPr marL="0" marR="0">
                        <a:lnSpc>
                          <a:spcPct val="115000"/>
                        </a:lnSpc>
                        <a:spcBef>
                          <a:spcPts val="0"/>
                        </a:spcBef>
                        <a:spcAft>
                          <a:spcPts val="0"/>
                        </a:spcAft>
                      </a:pPr>
                      <a:endParaRPr lang="en-US" sz="1400" dirty="0">
                        <a:latin typeface="+mj-lt"/>
                        <a:ea typeface="Times New Roman"/>
                      </a:endParaRPr>
                    </a:p>
                    <a:p>
                      <a:pPr marL="0" marR="0">
                        <a:lnSpc>
                          <a:spcPct val="115000"/>
                        </a:lnSpc>
                        <a:spcBef>
                          <a:spcPts val="0"/>
                        </a:spcBef>
                        <a:spcAft>
                          <a:spcPts val="0"/>
                        </a:spcAft>
                      </a:pPr>
                      <a:endParaRPr lang="en-US" sz="1400" dirty="0">
                        <a:latin typeface="+mj-lt"/>
                        <a:ea typeface="Times New Roman"/>
                      </a:endParaRPr>
                    </a:p>
                  </a:txBody>
                  <a:tcPr marL="68580" marR="68580" marT="0" marB="0"/>
                </a:tc>
                <a:tc>
                  <a:txBody>
                    <a:bodyPr/>
                    <a:lstStyle/>
                    <a:p>
                      <a:pPr algn="l" fontAlgn="b"/>
                      <a:r>
                        <a:rPr lang="en-US" sz="1400" b="0" i="0" u="none" strike="noStrike" dirty="0" smtClean="0">
                          <a:solidFill>
                            <a:srgbClr val="000000"/>
                          </a:solidFill>
                          <a:latin typeface="+mj-lt"/>
                        </a:rPr>
                        <a:t>Full </a:t>
                      </a:r>
                      <a:r>
                        <a:rPr lang="en-US" sz="1400" b="0" i="0" u="none" strike="noStrike" dirty="0">
                          <a:solidFill>
                            <a:srgbClr val="000000"/>
                          </a:solidFill>
                          <a:latin typeface="+mj-lt"/>
                        </a:rPr>
                        <a:t>text Journals, Case studies, conference proceedings, research papers</a:t>
                      </a:r>
                    </a:p>
                    <a:p>
                      <a:pPr algn="l" fontAlgn="b"/>
                      <a:endParaRPr lang="en-US" sz="1400" b="0" i="0" u="none" strike="noStrike" dirty="0">
                        <a:solidFill>
                          <a:srgbClr val="000000"/>
                        </a:solidFill>
                        <a:latin typeface="+mj-lt"/>
                      </a:endParaRPr>
                    </a:p>
                    <a:p>
                      <a:pPr marL="0" marR="0" indent="0" algn="l" defTabSz="914400" rtl="0" eaLnBrk="1" fontAlgn="b" latinLnBrk="0" hangingPunct="1">
                        <a:lnSpc>
                          <a:spcPct val="100000"/>
                        </a:lnSpc>
                        <a:spcBef>
                          <a:spcPts val="0"/>
                        </a:spcBef>
                        <a:spcAft>
                          <a:spcPts val="0"/>
                        </a:spcAft>
                        <a:buClrTx/>
                        <a:buSzTx/>
                        <a:buFontTx/>
                        <a:buNone/>
                        <a:tabLst/>
                        <a:defRPr/>
                      </a:pPr>
                      <a:r>
                        <a:rPr lang="en-US" sz="1400" b="1" u="none" strike="noStrike" dirty="0">
                          <a:effectLst/>
                          <a:latin typeface="+mj-lt"/>
                          <a:hlinkClick r:id="rId5"/>
                        </a:rPr>
                        <a:t>http://search.proquest.com</a:t>
                      </a:r>
                      <a:endParaRPr lang="en-IN" sz="1400" b="1" dirty="0">
                        <a:effectLst/>
                        <a:latin typeface="+mj-lt"/>
                        <a:ea typeface="Times New Roman"/>
                      </a:endParaRPr>
                    </a:p>
                  </a:txBody>
                  <a:tcPr marL="9525" marR="9525" marT="9518" marB="0" anchor="b"/>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084024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8A7203-7472-4982-B270-26ADFBBA0066}"/>
              </a:ext>
            </a:extLst>
          </p:cNvPr>
          <p:cNvSpPr>
            <a:spLocks noGrp="1"/>
          </p:cNvSpPr>
          <p:nvPr>
            <p:ph type="title"/>
          </p:nvPr>
        </p:nvSpPr>
        <p:spPr>
          <a:xfrm>
            <a:off x="1073727" y="461674"/>
            <a:ext cx="9105900" cy="1096962"/>
          </a:xfrm>
        </p:spPr>
        <p:txBody>
          <a:bodyPr/>
          <a:lstStyle/>
          <a:p>
            <a:r>
              <a:rPr lang="en-IN" dirty="0"/>
              <a:t>Online Databases @ K J SIM</a:t>
            </a:r>
          </a:p>
        </p:txBody>
      </p:sp>
      <p:sp>
        <p:nvSpPr>
          <p:cNvPr id="3" name="Slide Number Placeholder 2">
            <a:extLst>
              <a:ext uri="{FF2B5EF4-FFF2-40B4-BE49-F238E27FC236}">
                <a16:creationId xmlns="" xmlns:a16="http://schemas.microsoft.com/office/drawing/2014/main" id="{4647823F-8B9E-4140-ABD8-4A3A654E36A7}"/>
              </a:ext>
            </a:extLst>
          </p:cNvPr>
          <p:cNvSpPr>
            <a:spLocks noGrp="1"/>
          </p:cNvSpPr>
          <p:nvPr>
            <p:ph type="sldNum" sz="quarter" idx="12"/>
          </p:nvPr>
        </p:nvSpPr>
        <p:spPr/>
        <p:txBody>
          <a:bodyPr/>
          <a:lstStyle/>
          <a:p>
            <a:fld id="{0FF54DE5-C571-48E8-A5BC-B369434E2F44}" type="slidenum">
              <a:rPr lang="en-US" smtClean="0"/>
              <a:pPr/>
              <a:t>6</a:t>
            </a:fld>
            <a:endParaRPr lang="en-US" dirty="0"/>
          </a:p>
        </p:txBody>
      </p:sp>
      <p:graphicFrame>
        <p:nvGraphicFramePr>
          <p:cNvPr id="4" name="Content Placeholder 4">
            <a:extLst>
              <a:ext uri="{FF2B5EF4-FFF2-40B4-BE49-F238E27FC236}">
                <a16:creationId xmlns="" xmlns:a16="http://schemas.microsoft.com/office/drawing/2014/main" id="{F5FDA42E-EC32-4958-884D-B0845609C19D}"/>
              </a:ext>
            </a:extLst>
          </p:cNvPr>
          <p:cNvGraphicFramePr>
            <a:graphicFrameLocks/>
          </p:cNvGraphicFramePr>
          <p:nvPr>
            <p:extLst>
              <p:ext uri="{D42A27DB-BD31-4B8C-83A1-F6EECF244321}">
                <p14:modId xmlns:p14="http://schemas.microsoft.com/office/powerpoint/2010/main" val="1465142449"/>
              </p:ext>
            </p:extLst>
          </p:nvPr>
        </p:nvGraphicFramePr>
        <p:xfrm>
          <a:off x="1139536" y="1303095"/>
          <a:ext cx="9947564" cy="4884345"/>
        </p:xfrm>
        <a:graphic>
          <a:graphicData uri="http://schemas.openxmlformats.org/drawingml/2006/table">
            <a:tbl>
              <a:tblPr/>
              <a:tblGrid>
                <a:gridCol w="1081257">
                  <a:extLst>
                    <a:ext uri="{9D8B030D-6E8A-4147-A177-3AD203B41FA5}">
                      <a16:colId xmlns="" xmlns:a16="http://schemas.microsoft.com/office/drawing/2014/main" val="20000"/>
                    </a:ext>
                  </a:extLst>
                </a:gridCol>
                <a:gridCol w="2811268">
                  <a:extLst>
                    <a:ext uri="{9D8B030D-6E8A-4147-A177-3AD203B41FA5}">
                      <a16:colId xmlns="" xmlns:a16="http://schemas.microsoft.com/office/drawing/2014/main" val="20001"/>
                    </a:ext>
                  </a:extLst>
                </a:gridCol>
                <a:gridCol w="6055039">
                  <a:extLst>
                    <a:ext uri="{9D8B030D-6E8A-4147-A177-3AD203B41FA5}">
                      <a16:colId xmlns="" xmlns:a16="http://schemas.microsoft.com/office/drawing/2014/main" val="20002"/>
                    </a:ext>
                  </a:extLst>
                </a:gridCol>
              </a:tblGrid>
              <a:tr h="365678">
                <a:tc>
                  <a:txBody>
                    <a:bodyPr/>
                    <a:lstStyle>
                      <a:lvl1pPr>
                        <a:spcBef>
                          <a:spcPts val="1800"/>
                        </a:spcBef>
                        <a:buClr>
                          <a:schemeClr val="accent1"/>
                        </a:buClr>
                        <a:buSzPct val="80000"/>
                        <a:buFont typeface="Wingdings" panose="05000000000000000000" pitchFamily="2" charset="2"/>
                        <a:defRPr sz="20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defRPr>
                          <a:solidFill>
                            <a:schemeClr val="tx1"/>
                          </a:solidFill>
                          <a:latin typeface="Calibri" panose="020F0502020204030204" pitchFamily="34" charset="0"/>
                        </a:defRPr>
                      </a:lvl2pPr>
                      <a:lvl3pPr marL="1143000" indent="-228600">
                        <a:spcBef>
                          <a:spcPts val="1200"/>
                        </a:spcBef>
                        <a:buClr>
                          <a:srgbClr val="D4E336"/>
                        </a:buClr>
                        <a:buSzPct val="80000"/>
                        <a:buFont typeface="Wingdings" panose="05000000000000000000" pitchFamily="2" charset="2"/>
                        <a:defRPr sz="2000">
                          <a:solidFill>
                            <a:schemeClr val="tx1"/>
                          </a:solidFill>
                          <a:latin typeface="Calibri" panose="020F0502020204030204" pitchFamily="34" charset="0"/>
                        </a:defRPr>
                      </a:lvl3pPr>
                      <a:lvl4pPr marL="1600200" indent="-228600">
                        <a:spcBef>
                          <a:spcPts val="1200"/>
                        </a:spcBef>
                        <a:buClr>
                          <a:srgbClr val="0C8228"/>
                        </a:buClr>
                        <a:buSzPct val="80000"/>
                        <a:buFont typeface="Wingdings" panose="05000000000000000000" pitchFamily="2" charset="2"/>
                        <a:defRPr sz="1400">
                          <a:solidFill>
                            <a:schemeClr val="tx1"/>
                          </a:solidFill>
                          <a:latin typeface="Calibri" panose="020F0502020204030204" pitchFamily="34" charset="0"/>
                        </a:defRPr>
                      </a:lvl4pPr>
                      <a:lvl5pPr marL="2057400" indent="-228600">
                        <a:spcBef>
                          <a:spcPts val="1200"/>
                        </a:spcBef>
                        <a:buClr>
                          <a:srgbClr val="C0EDA8"/>
                        </a:buClr>
                        <a:buSzPct val="80000"/>
                        <a:buFont typeface="Wingdings" panose="05000000000000000000" pitchFamily="2" charset="2"/>
                        <a:defRPr sz="14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panose="020F0502020204030204" pitchFamily="34" charset="0"/>
                        </a:rPr>
                        <a:t>Sr.</a:t>
                      </a:r>
                    </a:p>
                  </a:txBody>
                  <a:tcPr marT="45686" marB="456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1800"/>
                        </a:spcBef>
                        <a:buClr>
                          <a:schemeClr val="accent1"/>
                        </a:buClr>
                        <a:buSzPct val="80000"/>
                        <a:buFont typeface="Wingdings" panose="05000000000000000000" pitchFamily="2" charset="2"/>
                        <a:defRPr sz="20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defRPr>
                          <a:solidFill>
                            <a:schemeClr val="tx1"/>
                          </a:solidFill>
                          <a:latin typeface="Calibri" panose="020F0502020204030204" pitchFamily="34" charset="0"/>
                        </a:defRPr>
                      </a:lvl2pPr>
                      <a:lvl3pPr marL="1143000" indent="-228600">
                        <a:spcBef>
                          <a:spcPts val="1200"/>
                        </a:spcBef>
                        <a:buClr>
                          <a:srgbClr val="D4E336"/>
                        </a:buClr>
                        <a:buSzPct val="80000"/>
                        <a:buFont typeface="Wingdings" panose="05000000000000000000" pitchFamily="2" charset="2"/>
                        <a:defRPr sz="2000">
                          <a:solidFill>
                            <a:schemeClr val="tx1"/>
                          </a:solidFill>
                          <a:latin typeface="Calibri" panose="020F0502020204030204" pitchFamily="34" charset="0"/>
                        </a:defRPr>
                      </a:lvl3pPr>
                      <a:lvl4pPr marL="1600200" indent="-228600">
                        <a:spcBef>
                          <a:spcPts val="1200"/>
                        </a:spcBef>
                        <a:buClr>
                          <a:srgbClr val="0C8228"/>
                        </a:buClr>
                        <a:buSzPct val="80000"/>
                        <a:buFont typeface="Wingdings" panose="05000000000000000000" pitchFamily="2" charset="2"/>
                        <a:defRPr sz="1400">
                          <a:solidFill>
                            <a:schemeClr val="tx1"/>
                          </a:solidFill>
                          <a:latin typeface="Calibri" panose="020F0502020204030204" pitchFamily="34" charset="0"/>
                        </a:defRPr>
                      </a:lvl4pPr>
                      <a:lvl5pPr marL="2057400" indent="-228600">
                        <a:spcBef>
                          <a:spcPts val="1200"/>
                        </a:spcBef>
                        <a:buClr>
                          <a:srgbClr val="C0EDA8"/>
                        </a:buClr>
                        <a:buSzPct val="80000"/>
                        <a:buFont typeface="Wingdings" panose="05000000000000000000" pitchFamily="2" charset="2"/>
                        <a:defRPr sz="14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Calibri" panose="020F0502020204030204" pitchFamily="34" charset="0"/>
                        </a:rPr>
                        <a:t>Database Name</a:t>
                      </a:r>
                    </a:p>
                  </a:txBody>
                  <a:tcPr marT="45686" marB="456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1800"/>
                        </a:spcBef>
                        <a:buClr>
                          <a:schemeClr val="accent1"/>
                        </a:buClr>
                        <a:buSzPct val="80000"/>
                        <a:buFont typeface="Wingdings" panose="05000000000000000000" pitchFamily="2" charset="2"/>
                        <a:defRPr sz="20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defRPr>
                          <a:solidFill>
                            <a:schemeClr val="tx1"/>
                          </a:solidFill>
                          <a:latin typeface="Calibri" panose="020F0502020204030204" pitchFamily="34" charset="0"/>
                        </a:defRPr>
                      </a:lvl2pPr>
                      <a:lvl3pPr marL="1143000" indent="-228600">
                        <a:spcBef>
                          <a:spcPts val="1200"/>
                        </a:spcBef>
                        <a:buClr>
                          <a:srgbClr val="D4E336"/>
                        </a:buClr>
                        <a:buSzPct val="80000"/>
                        <a:buFont typeface="Wingdings" panose="05000000000000000000" pitchFamily="2" charset="2"/>
                        <a:defRPr sz="2000">
                          <a:solidFill>
                            <a:schemeClr val="tx1"/>
                          </a:solidFill>
                          <a:latin typeface="Calibri" panose="020F0502020204030204" pitchFamily="34" charset="0"/>
                        </a:defRPr>
                      </a:lvl3pPr>
                      <a:lvl4pPr marL="1600200" indent="-228600">
                        <a:spcBef>
                          <a:spcPts val="1200"/>
                        </a:spcBef>
                        <a:buClr>
                          <a:srgbClr val="0C8228"/>
                        </a:buClr>
                        <a:buSzPct val="80000"/>
                        <a:buFont typeface="Wingdings" panose="05000000000000000000" pitchFamily="2" charset="2"/>
                        <a:defRPr sz="1400">
                          <a:solidFill>
                            <a:schemeClr val="tx1"/>
                          </a:solidFill>
                          <a:latin typeface="Calibri" panose="020F0502020204030204" pitchFamily="34" charset="0"/>
                        </a:defRPr>
                      </a:lvl4pPr>
                      <a:lvl5pPr marL="2057400" indent="-228600">
                        <a:spcBef>
                          <a:spcPts val="1200"/>
                        </a:spcBef>
                        <a:buClr>
                          <a:srgbClr val="C0EDA8"/>
                        </a:buClr>
                        <a:buSzPct val="80000"/>
                        <a:buFont typeface="Wingdings" panose="05000000000000000000" pitchFamily="2" charset="2"/>
                        <a:defRPr sz="14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Calibri" panose="020F0502020204030204" pitchFamily="34" charset="0"/>
                        </a:rPr>
                        <a:t>Link &amp; details</a:t>
                      </a:r>
                    </a:p>
                  </a:txBody>
                  <a:tcPr marT="45686" marB="456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998213">
                <a:tc>
                  <a:txBody>
                    <a:bodyPr/>
                    <a:lstStyle>
                      <a:lvl1pPr>
                        <a:spcBef>
                          <a:spcPts val="1800"/>
                        </a:spcBef>
                        <a:buClr>
                          <a:schemeClr val="accent1"/>
                        </a:buClr>
                        <a:buSzPct val="80000"/>
                        <a:buFont typeface="Wingdings" panose="05000000000000000000" pitchFamily="2" charset="2"/>
                        <a:defRPr sz="20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defRPr>
                          <a:solidFill>
                            <a:schemeClr val="tx1"/>
                          </a:solidFill>
                          <a:latin typeface="Calibri" panose="020F0502020204030204" pitchFamily="34" charset="0"/>
                        </a:defRPr>
                      </a:lvl2pPr>
                      <a:lvl3pPr marL="1143000" indent="-228600">
                        <a:spcBef>
                          <a:spcPts val="1200"/>
                        </a:spcBef>
                        <a:buClr>
                          <a:srgbClr val="D4E336"/>
                        </a:buClr>
                        <a:buSzPct val="80000"/>
                        <a:buFont typeface="Wingdings" panose="05000000000000000000" pitchFamily="2" charset="2"/>
                        <a:defRPr sz="2000">
                          <a:solidFill>
                            <a:schemeClr val="tx1"/>
                          </a:solidFill>
                          <a:latin typeface="Calibri" panose="020F0502020204030204" pitchFamily="34" charset="0"/>
                        </a:defRPr>
                      </a:lvl3pPr>
                      <a:lvl4pPr marL="1600200" indent="-228600">
                        <a:spcBef>
                          <a:spcPts val="1200"/>
                        </a:spcBef>
                        <a:buClr>
                          <a:srgbClr val="0C8228"/>
                        </a:buClr>
                        <a:buSzPct val="80000"/>
                        <a:buFont typeface="Wingdings" panose="05000000000000000000" pitchFamily="2" charset="2"/>
                        <a:defRPr sz="1400">
                          <a:solidFill>
                            <a:schemeClr val="tx1"/>
                          </a:solidFill>
                          <a:latin typeface="Calibri" panose="020F0502020204030204" pitchFamily="34" charset="0"/>
                        </a:defRPr>
                      </a:lvl4pPr>
                      <a:lvl5pPr marL="2057400" indent="-228600">
                        <a:spcBef>
                          <a:spcPts val="1200"/>
                        </a:spcBef>
                        <a:buClr>
                          <a:srgbClr val="C0EDA8"/>
                        </a:buClr>
                        <a:buSzPct val="80000"/>
                        <a:buFont typeface="Wingdings" panose="05000000000000000000" pitchFamily="2" charset="2"/>
                        <a:defRPr sz="14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rPr>
                        <a:t>05</a:t>
                      </a:r>
                    </a:p>
                  </a:txBody>
                  <a:tcPr marT="45686" marB="456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a:spcBef>
                          <a:spcPts val="1800"/>
                        </a:spcBef>
                        <a:buClr>
                          <a:schemeClr val="accent1"/>
                        </a:buClr>
                        <a:buSzPct val="80000"/>
                        <a:buFont typeface="Wingdings" panose="05000000000000000000" pitchFamily="2" charset="2"/>
                        <a:defRPr sz="20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defRPr>
                          <a:solidFill>
                            <a:schemeClr val="tx1"/>
                          </a:solidFill>
                          <a:latin typeface="Calibri" panose="020F0502020204030204" pitchFamily="34" charset="0"/>
                        </a:defRPr>
                      </a:lvl2pPr>
                      <a:lvl3pPr marL="1143000" indent="-228600">
                        <a:spcBef>
                          <a:spcPts val="1200"/>
                        </a:spcBef>
                        <a:buClr>
                          <a:srgbClr val="D4E336"/>
                        </a:buClr>
                        <a:buSzPct val="80000"/>
                        <a:buFont typeface="Wingdings" panose="05000000000000000000" pitchFamily="2" charset="2"/>
                        <a:defRPr sz="2000">
                          <a:solidFill>
                            <a:schemeClr val="tx1"/>
                          </a:solidFill>
                          <a:latin typeface="Calibri" panose="020F0502020204030204" pitchFamily="34" charset="0"/>
                        </a:defRPr>
                      </a:lvl3pPr>
                      <a:lvl4pPr marL="1600200" indent="-228600">
                        <a:spcBef>
                          <a:spcPts val="1200"/>
                        </a:spcBef>
                        <a:buClr>
                          <a:srgbClr val="0C8228"/>
                        </a:buClr>
                        <a:buSzPct val="80000"/>
                        <a:buFont typeface="Wingdings" panose="05000000000000000000" pitchFamily="2" charset="2"/>
                        <a:defRPr sz="1400">
                          <a:solidFill>
                            <a:schemeClr val="tx1"/>
                          </a:solidFill>
                          <a:latin typeface="Calibri" panose="020F0502020204030204" pitchFamily="34" charset="0"/>
                        </a:defRPr>
                      </a:lvl4pPr>
                      <a:lvl5pPr marL="2057400" indent="-228600">
                        <a:spcBef>
                          <a:spcPts val="1200"/>
                        </a:spcBef>
                        <a:buClr>
                          <a:srgbClr val="C0EDA8"/>
                        </a:buClr>
                        <a:buSzPct val="80000"/>
                        <a:buFont typeface="Wingdings" panose="05000000000000000000" pitchFamily="2" charset="2"/>
                        <a:defRPr sz="14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j-lt"/>
                          <a:cs typeface="Times New Roman" panose="02020603050405020304" pitchFamily="18" charset="0"/>
                        </a:rPr>
                        <a:t>PROWESS CMIE</a:t>
                      </a:r>
                      <a:endParaRPr kumimoji="0" lang="en-US" sz="1400" b="0" i="0" u="none" strike="noStrike" cap="none" normalizeH="0" baseline="0" dirty="0">
                        <a:ln>
                          <a:noFill/>
                        </a:ln>
                        <a:solidFill>
                          <a:srgbClr val="000000"/>
                        </a:solidFill>
                        <a:effectLst/>
                        <a:latin typeface="+mj-lt"/>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j-lt"/>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j-lt"/>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j-lt"/>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400" b="1" i="0" u="none" strike="noStrike" cap="none" normalizeH="0" baseline="0" dirty="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a:spcBef>
                          <a:spcPts val="1800"/>
                        </a:spcBef>
                        <a:buClr>
                          <a:schemeClr val="accent1"/>
                        </a:buClr>
                        <a:buSzPct val="80000"/>
                        <a:buFont typeface="Wingdings" panose="05000000000000000000" pitchFamily="2" charset="2"/>
                        <a:defRPr sz="20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defRPr>
                          <a:solidFill>
                            <a:schemeClr val="tx1"/>
                          </a:solidFill>
                          <a:latin typeface="Calibri" panose="020F0502020204030204" pitchFamily="34" charset="0"/>
                        </a:defRPr>
                      </a:lvl2pPr>
                      <a:lvl3pPr marL="1143000" indent="-228600">
                        <a:spcBef>
                          <a:spcPts val="1200"/>
                        </a:spcBef>
                        <a:buClr>
                          <a:srgbClr val="D4E336"/>
                        </a:buClr>
                        <a:buSzPct val="80000"/>
                        <a:buFont typeface="Wingdings" panose="05000000000000000000" pitchFamily="2" charset="2"/>
                        <a:defRPr sz="2000">
                          <a:solidFill>
                            <a:schemeClr val="tx1"/>
                          </a:solidFill>
                          <a:latin typeface="Calibri" panose="020F0502020204030204" pitchFamily="34" charset="0"/>
                        </a:defRPr>
                      </a:lvl3pPr>
                      <a:lvl4pPr marL="1600200" indent="-228600">
                        <a:spcBef>
                          <a:spcPts val="1200"/>
                        </a:spcBef>
                        <a:buClr>
                          <a:srgbClr val="0C8228"/>
                        </a:buClr>
                        <a:buSzPct val="80000"/>
                        <a:buFont typeface="Wingdings" panose="05000000000000000000" pitchFamily="2" charset="2"/>
                        <a:defRPr sz="1400">
                          <a:solidFill>
                            <a:schemeClr val="tx1"/>
                          </a:solidFill>
                          <a:latin typeface="Calibri" panose="020F0502020204030204" pitchFamily="34" charset="0"/>
                        </a:defRPr>
                      </a:lvl4pPr>
                      <a:lvl5pPr marL="2057400" indent="-228600">
                        <a:spcBef>
                          <a:spcPts val="1200"/>
                        </a:spcBef>
                        <a:buClr>
                          <a:srgbClr val="C0EDA8"/>
                        </a:buClr>
                        <a:buSzPct val="80000"/>
                        <a:buFont typeface="Wingdings" panose="05000000000000000000" pitchFamily="2" charset="2"/>
                        <a:defRPr sz="14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rPr>
                        <a:t>Prowess is a database of the financial performance of Indian companies. Annual Reports of individual companies is the principal source of this database. The database covers listed and unlisted companies. </a:t>
                      </a:r>
                    </a:p>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j-lt"/>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mj-lt"/>
                          <a:hlinkClick r:id="rId2"/>
                        </a:rPr>
                        <a:t>https://prowessiq.cmie.com</a:t>
                      </a:r>
                      <a:endParaRPr kumimoji="0" lang="en-US" sz="1400" b="1" i="0" u="none" strike="noStrike" cap="none" normalizeH="0" baseline="0" dirty="0">
                        <a:ln>
                          <a:noFill/>
                        </a:ln>
                        <a:solidFill>
                          <a:srgbClr val="000000"/>
                        </a:solidFill>
                        <a:effectLst/>
                        <a:latin typeface="+mj-lt"/>
                      </a:endParaRPr>
                    </a:p>
                    <a:p>
                      <a:pPr marL="0" marR="0" lvl="0" indent="0" algn="l" defTabSz="914400" rtl="0" eaLnBrk="1" fontAlgn="b" latinLnBrk="0" hangingPunct="1">
                        <a:lnSpc>
                          <a:spcPct val="100000"/>
                        </a:lnSpc>
                        <a:spcBef>
                          <a:spcPct val="0"/>
                        </a:spcBef>
                        <a:spcAft>
                          <a:spcPct val="0"/>
                        </a:spcAft>
                        <a:buClrTx/>
                        <a:buSzTx/>
                        <a:buFontTx/>
                        <a:buNone/>
                        <a:tabLst/>
                      </a:pPr>
                      <a:endParaRPr kumimoji="0" lang="en-IN" sz="1400" b="1" i="0" u="none" strike="noStrike" cap="none" normalizeH="0" baseline="0" dirty="0">
                        <a:ln>
                          <a:noFill/>
                        </a:ln>
                        <a:solidFill>
                          <a:srgbClr val="000000"/>
                        </a:solidFill>
                        <a:effectLst/>
                        <a:latin typeface="+mj-lt"/>
                      </a:endParaRPr>
                    </a:p>
                  </a:txBody>
                  <a:tcPr marL="9525" marR="9525" marT="95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extLst>
                  <a:ext uri="{0D108BD9-81ED-4DB2-BD59-A6C34878D82A}">
                    <a16:rowId xmlns="" xmlns:a16="http://schemas.microsoft.com/office/drawing/2014/main" val="10001"/>
                  </a:ext>
                </a:extLst>
              </a:tr>
              <a:tr h="565206">
                <a:tc>
                  <a:txBody>
                    <a:bodyPr/>
                    <a:lstStyle>
                      <a:lvl1pPr>
                        <a:spcBef>
                          <a:spcPts val="1800"/>
                        </a:spcBef>
                        <a:buClr>
                          <a:schemeClr val="accent1"/>
                        </a:buClr>
                        <a:buSzPct val="80000"/>
                        <a:buFont typeface="Wingdings" panose="05000000000000000000" pitchFamily="2" charset="2"/>
                        <a:defRPr sz="20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defRPr>
                          <a:solidFill>
                            <a:schemeClr val="tx1"/>
                          </a:solidFill>
                          <a:latin typeface="Calibri" panose="020F0502020204030204" pitchFamily="34" charset="0"/>
                        </a:defRPr>
                      </a:lvl2pPr>
                      <a:lvl3pPr marL="1143000" indent="-228600">
                        <a:spcBef>
                          <a:spcPts val="1200"/>
                        </a:spcBef>
                        <a:buClr>
                          <a:srgbClr val="D4E336"/>
                        </a:buClr>
                        <a:buSzPct val="80000"/>
                        <a:buFont typeface="Wingdings" panose="05000000000000000000" pitchFamily="2" charset="2"/>
                        <a:defRPr sz="2000">
                          <a:solidFill>
                            <a:schemeClr val="tx1"/>
                          </a:solidFill>
                          <a:latin typeface="Calibri" panose="020F0502020204030204" pitchFamily="34" charset="0"/>
                        </a:defRPr>
                      </a:lvl3pPr>
                      <a:lvl4pPr marL="1600200" indent="-228600">
                        <a:spcBef>
                          <a:spcPts val="1200"/>
                        </a:spcBef>
                        <a:buClr>
                          <a:srgbClr val="0C8228"/>
                        </a:buClr>
                        <a:buSzPct val="80000"/>
                        <a:buFont typeface="Wingdings" panose="05000000000000000000" pitchFamily="2" charset="2"/>
                        <a:defRPr sz="1400">
                          <a:solidFill>
                            <a:schemeClr val="tx1"/>
                          </a:solidFill>
                          <a:latin typeface="Calibri" panose="020F0502020204030204" pitchFamily="34" charset="0"/>
                        </a:defRPr>
                      </a:lvl4pPr>
                      <a:lvl5pPr marL="2057400" indent="-228600">
                        <a:spcBef>
                          <a:spcPts val="1200"/>
                        </a:spcBef>
                        <a:buClr>
                          <a:srgbClr val="C0EDA8"/>
                        </a:buClr>
                        <a:buSzPct val="80000"/>
                        <a:buFont typeface="Wingdings" panose="05000000000000000000" pitchFamily="2" charset="2"/>
                        <a:defRPr sz="14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rPr>
                        <a:t>06</a:t>
                      </a:r>
                    </a:p>
                  </a:txBody>
                  <a:tcPr marT="45686" marB="456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F9F9"/>
                    </a:solidFill>
                  </a:tcPr>
                </a:tc>
                <a:tc>
                  <a:txBody>
                    <a:bodyPr/>
                    <a:lstStyle>
                      <a:lvl1pPr>
                        <a:spcBef>
                          <a:spcPts val="1800"/>
                        </a:spcBef>
                        <a:buClr>
                          <a:schemeClr val="accent1"/>
                        </a:buClr>
                        <a:buSzPct val="80000"/>
                        <a:buFont typeface="Wingdings" panose="05000000000000000000" pitchFamily="2" charset="2"/>
                        <a:defRPr sz="20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defRPr>
                          <a:solidFill>
                            <a:schemeClr val="tx1"/>
                          </a:solidFill>
                          <a:latin typeface="Calibri" panose="020F0502020204030204" pitchFamily="34" charset="0"/>
                        </a:defRPr>
                      </a:lvl2pPr>
                      <a:lvl3pPr marL="1143000" indent="-228600">
                        <a:spcBef>
                          <a:spcPts val="1200"/>
                        </a:spcBef>
                        <a:buClr>
                          <a:srgbClr val="D4E336"/>
                        </a:buClr>
                        <a:buSzPct val="80000"/>
                        <a:buFont typeface="Wingdings" panose="05000000000000000000" pitchFamily="2" charset="2"/>
                        <a:defRPr sz="2000">
                          <a:solidFill>
                            <a:schemeClr val="tx1"/>
                          </a:solidFill>
                          <a:latin typeface="Calibri" panose="020F0502020204030204" pitchFamily="34" charset="0"/>
                        </a:defRPr>
                      </a:lvl3pPr>
                      <a:lvl4pPr marL="1600200" indent="-228600">
                        <a:spcBef>
                          <a:spcPts val="1200"/>
                        </a:spcBef>
                        <a:buClr>
                          <a:srgbClr val="0C8228"/>
                        </a:buClr>
                        <a:buSzPct val="80000"/>
                        <a:buFont typeface="Wingdings" panose="05000000000000000000" pitchFamily="2" charset="2"/>
                        <a:defRPr sz="1400">
                          <a:solidFill>
                            <a:schemeClr val="tx1"/>
                          </a:solidFill>
                          <a:latin typeface="Calibri" panose="020F0502020204030204" pitchFamily="34" charset="0"/>
                        </a:defRPr>
                      </a:lvl4pPr>
                      <a:lvl5pPr marL="2057400" indent="-228600">
                        <a:spcBef>
                          <a:spcPts val="1200"/>
                        </a:spcBef>
                        <a:buClr>
                          <a:srgbClr val="C0EDA8"/>
                        </a:buClr>
                        <a:buSzPct val="80000"/>
                        <a:buFont typeface="Wingdings" panose="05000000000000000000" pitchFamily="2" charset="2"/>
                        <a:defRPr sz="14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Times New Roman" panose="02020603050405020304" pitchFamily="18" charset="0"/>
                        </a:rPr>
                        <a:t>EMERALD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j-lt"/>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F9F9"/>
                    </a:solidFill>
                  </a:tcPr>
                </a:tc>
                <a:tc>
                  <a:txBody>
                    <a:bodyPr/>
                    <a:lstStyle>
                      <a:lvl1pPr>
                        <a:spcBef>
                          <a:spcPts val="1800"/>
                        </a:spcBef>
                        <a:buClr>
                          <a:schemeClr val="accent1"/>
                        </a:buClr>
                        <a:buSzPct val="80000"/>
                        <a:buFont typeface="Wingdings" panose="05000000000000000000" pitchFamily="2" charset="2"/>
                        <a:defRPr sz="20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defRPr>
                          <a:solidFill>
                            <a:schemeClr val="tx1"/>
                          </a:solidFill>
                          <a:latin typeface="Calibri" panose="020F0502020204030204" pitchFamily="34" charset="0"/>
                        </a:defRPr>
                      </a:lvl2pPr>
                      <a:lvl3pPr marL="1143000" indent="-228600">
                        <a:spcBef>
                          <a:spcPts val="1200"/>
                        </a:spcBef>
                        <a:buClr>
                          <a:srgbClr val="D4E336"/>
                        </a:buClr>
                        <a:buSzPct val="80000"/>
                        <a:buFont typeface="Wingdings" panose="05000000000000000000" pitchFamily="2" charset="2"/>
                        <a:defRPr sz="2000">
                          <a:solidFill>
                            <a:schemeClr val="tx1"/>
                          </a:solidFill>
                          <a:latin typeface="Calibri" panose="020F0502020204030204" pitchFamily="34" charset="0"/>
                        </a:defRPr>
                      </a:lvl3pPr>
                      <a:lvl4pPr marL="1600200" indent="-228600">
                        <a:spcBef>
                          <a:spcPts val="1200"/>
                        </a:spcBef>
                        <a:buClr>
                          <a:srgbClr val="0C8228"/>
                        </a:buClr>
                        <a:buSzPct val="80000"/>
                        <a:buFont typeface="Wingdings" panose="05000000000000000000" pitchFamily="2" charset="2"/>
                        <a:defRPr sz="1400">
                          <a:solidFill>
                            <a:schemeClr val="tx1"/>
                          </a:solidFill>
                          <a:latin typeface="Calibri" panose="020F0502020204030204" pitchFamily="34" charset="0"/>
                        </a:defRPr>
                      </a:lvl4pPr>
                      <a:lvl5pPr marL="2057400" indent="-228600">
                        <a:spcBef>
                          <a:spcPts val="1200"/>
                        </a:spcBef>
                        <a:buClr>
                          <a:srgbClr val="C0EDA8"/>
                        </a:buClr>
                        <a:buSzPct val="80000"/>
                        <a:buFont typeface="Wingdings" panose="05000000000000000000" pitchFamily="2" charset="2"/>
                        <a:defRPr sz="14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rPr>
                        <a:t>Full text access of International Management Journals</a:t>
                      </a:r>
                    </a:p>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mj-lt"/>
                          <a:hlinkClick r:id="rId3"/>
                        </a:rPr>
                        <a:t>http://www.emeraldinsight.com</a:t>
                      </a:r>
                      <a:endParaRPr kumimoji="0" lang="en-US" sz="1400" b="1" i="0" u="none" strike="noStrike" cap="none" normalizeH="0" baseline="0" dirty="0">
                        <a:ln>
                          <a:noFill/>
                        </a:ln>
                        <a:solidFill>
                          <a:srgbClr val="000000"/>
                        </a:solidFill>
                        <a:effectLst/>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IN" sz="1400" b="1" i="0" u="none" strike="noStrike" cap="none" normalizeH="0" baseline="0" dirty="0">
                        <a:ln>
                          <a:noFill/>
                        </a:ln>
                        <a:solidFill>
                          <a:srgbClr val="000000"/>
                        </a:solidFill>
                        <a:effectLst/>
                        <a:latin typeface="+mj-lt"/>
                      </a:endParaRPr>
                    </a:p>
                  </a:txBody>
                  <a:tcPr marL="9525" marR="9525" marT="9523"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F9F9"/>
                    </a:solidFill>
                  </a:tcPr>
                </a:tc>
                <a:extLst>
                  <a:ext uri="{0D108BD9-81ED-4DB2-BD59-A6C34878D82A}">
                    <a16:rowId xmlns="" xmlns:a16="http://schemas.microsoft.com/office/drawing/2014/main" val="10002"/>
                  </a:ext>
                </a:extLst>
              </a:tr>
              <a:tr h="951923">
                <a:tc>
                  <a:txBody>
                    <a:bodyPr/>
                    <a:lstStyle>
                      <a:lvl1pPr>
                        <a:spcBef>
                          <a:spcPts val="1800"/>
                        </a:spcBef>
                        <a:buClr>
                          <a:schemeClr val="accent1"/>
                        </a:buClr>
                        <a:buSzPct val="80000"/>
                        <a:buFont typeface="Wingdings" panose="05000000000000000000" pitchFamily="2" charset="2"/>
                        <a:defRPr sz="20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defRPr>
                          <a:solidFill>
                            <a:schemeClr val="tx1"/>
                          </a:solidFill>
                          <a:latin typeface="Calibri" panose="020F0502020204030204" pitchFamily="34" charset="0"/>
                        </a:defRPr>
                      </a:lvl2pPr>
                      <a:lvl3pPr marL="1143000" indent="-228600">
                        <a:spcBef>
                          <a:spcPts val="1200"/>
                        </a:spcBef>
                        <a:buClr>
                          <a:srgbClr val="D4E336"/>
                        </a:buClr>
                        <a:buSzPct val="80000"/>
                        <a:buFont typeface="Wingdings" panose="05000000000000000000" pitchFamily="2" charset="2"/>
                        <a:defRPr sz="2000">
                          <a:solidFill>
                            <a:schemeClr val="tx1"/>
                          </a:solidFill>
                          <a:latin typeface="Calibri" panose="020F0502020204030204" pitchFamily="34" charset="0"/>
                        </a:defRPr>
                      </a:lvl3pPr>
                      <a:lvl4pPr marL="1600200" indent="-228600">
                        <a:spcBef>
                          <a:spcPts val="1200"/>
                        </a:spcBef>
                        <a:buClr>
                          <a:srgbClr val="0C8228"/>
                        </a:buClr>
                        <a:buSzPct val="80000"/>
                        <a:buFont typeface="Wingdings" panose="05000000000000000000" pitchFamily="2" charset="2"/>
                        <a:defRPr sz="1400">
                          <a:solidFill>
                            <a:schemeClr val="tx1"/>
                          </a:solidFill>
                          <a:latin typeface="Calibri" panose="020F0502020204030204" pitchFamily="34" charset="0"/>
                        </a:defRPr>
                      </a:lvl4pPr>
                      <a:lvl5pPr marL="2057400" indent="-228600">
                        <a:spcBef>
                          <a:spcPts val="1200"/>
                        </a:spcBef>
                        <a:buClr>
                          <a:srgbClr val="C0EDA8"/>
                        </a:buClr>
                        <a:buSzPct val="80000"/>
                        <a:buFont typeface="Wingdings" panose="05000000000000000000" pitchFamily="2" charset="2"/>
                        <a:defRPr sz="14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rPr>
                        <a:t>07</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a:spcBef>
                          <a:spcPts val="1800"/>
                        </a:spcBef>
                        <a:buClr>
                          <a:schemeClr val="accent1"/>
                        </a:buClr>
                        <a:buSzPct val="80000"/>
                        <a:buFont typeface="Wingdings" panose="05000000000000000000" pitchFamily="2" charset="2"/>
                        <a:defRPr sz="20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defRPr>
                          <a:solidFill>
                            <a:schemeClr val="tx1"/>
                          </a:solidFill>
                          <a:latin typeface="Calibri" panose="020F0502020204030204" pitchFamily="34" charset="0"/>
                        </a:defRPr>
                      </a:lvl2pPr>
                      <a:lvl3pPr marL="1143000" indent="-228600">
                        <a:spcBef>
                          <a:spcPts val="1200"/>
                        </a:spcBef>
                        <a:buClr>
                          <a:srgbClr val="D4E336"/>
                        </a:buClr>
                        <a:buSzPct val="80000"/>
                        <a:buFont typeface="Wingdings" panose="05000000000000000000" pitchFamily="2" charset="2"/>
                        <a:defRPr sz="2000">
                          <a:solidFill>
                            <a:schemeClr val="tx1"/>
                          </a:solidFill>
                          <a:latin typeface="Calibri" panose="020F0502020204030204" pitchFamily="34" charset="0"/>
                        </a:defRPr>
                      </a:lvl3pPr>
                      <a:lvl4pPr marL="1600200" indent="-228600">
                        <a:spcBef>
                          <a:spcPts val="1200"/>
                        </a:spcBef>
                        <a:buClr>
                          <a:srgbClr val="0C8228"/>
                        </a:buClr>
                        <a:buSzPct val="80000"/>
                        <a:buFont typeface="Wingdings" panose="05000000000000000000" pitchFamily="2" charset="2"/>
                        <a:defRPr sz="1400">
                          <a:solidFill>
                            <a:schemeClr val="tx1"/>
                          </a:solidFill>
                          <a:latin typeface="Calibri" panose="020F0502020204030204" pitchFamily="34" charset="0"/>
                        </a:defRPr>
                      </a:lvl4pPr>
                      <a:lvl5pPr marL="2057400" indent="-228600">
                        <a:spcBef>
                          <a:spcPts val="1200"/>
                        </a:spcBef>
                        <a:buClr>
                          <a:srgbClr val="C0EDA8"/>
                        </a:buClr>
                        <a:buSzPct val="80000"/>
                        <a:buFont typeface="Wingdings" panose="05000000000000000000" pitchFamily="2" charset="2"/>
                        <a:defRPr sz="14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err="1" smtClean="0">
                          <a:ln>
                            <a:noFill/>
                          </a:ln>
                          <a:solidFill>
                            <a:srgbClr val="000000"/>
                          </a:solidFill>
                          <a:effectLst/>
                          <a:latin typeface="+mj-lt"/>
                          <a:cs typeface="Times New Roman" panose="02020603050405020304" pitchFamily="18" charset="0"/>
                        </a:rPr>
                        <a:t>CapLine</a:t>
                      </a:r>
                      <a:r>
                        <a:rPr kumimoji="0" lang="en-US" sz="1400" b="0" i="0" u="none" strike="noStrike" cap="none" normalizeH="0" baseline="0" dirty="0" smtClean="0">
                          <a:ln>
                            <a:noFill/>
                          </a:ln>
                          <a:solidFill>
                            <a:srgbClr val="000000"/>
                          </a:solidFill>
                          <a:effectLst/>
                          <a:latin typeface="+mj-lt"/>
                          <a:cs typeface="Times New Roman" panose="02020603050405020304" pitchFamily="18" charset="0"/>
                        </a:rPr>
                        <a:t> – Capital Market</a:t>
                      </a:r>
                      <a:endParaRPr kumimoji="0" lang="en-US" sz="1400" b="0" i="0" u="none" strike="noStrike" cap="none" normalizeH="0" baseline="0" dirty="0">
                        <a:ln>
                          <a:noFill/>
                        </a:ln>
                        <a:solidFill>
                          <a:srgbClr val="000000"/>
                        </a:solidFill>
                        <a:effectLst/>
                        <a:latin typeface="+mj-lt"/>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j-lt"/>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400" b="1" i="0" u="none" strike="noStrike" cap="none" normalizeH="0" baseline="0" dirty="0">
                        <a:ln>
                          <a:noFill/>
                        </a:ln>
                        <a:solidFill>
                          <a:srgbClr val="000000"/>
                        </a:solidFill>
                        <a:effectLst/>
                        <a:latin typeface="+mj-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a:spcBef>
                          <a:spcPts val="1800"/>
                        </a:spcBef>
                        <a:buClr>
                          <a:schemeClr val="accent1"/>
                        </a:buClr>
                        <a:buSzPct val="80000"/>
                        <a:buFont typeface="Wingdings" panose="05000000000000000000" pitchFamily="2" charset="2"/>
                        <a:defRPr sz="20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defRPr>
                          <a:solidFill>
                            <a:schemeClr val="tx1"/>
                          </a:solidFill>
                          <a:latin typeface="Calibri" panose="020F0502020204030204" pitchFamily="34" charset="0"/>
                        </a:defRPr>
                      </a:lvl2pPr>
                      <a:lvl3pPr marL="1143000" indent="-228600">
                        <a:spcBef>
                          <a:spcPts val="1200"/>
                        </a:spcBef>
                        <a:buClr>
                          <a:srgbClr val="D4E336"/>
                        </a:buClr>
                        <a:buSzPct val="80000"/>
                        <a:buFont typeface="Wingdings" panose="05000000000000000000" pitchFamily="2" charset="2"/>
                        <a:defRPr sz="2000">
                          <a:solidFill>
                            <a:schemeClr val="tx1"/>
                          </a:solidFill>
                          <a:latin typeface="Calibri" panose="020F0502020204030204" pitchFamily="34" charset="0"/>
                        </a:defRPr>
                      </a:lvl3pPr>
                      <a:lvl4pPr marL="1600200" indent="-228600">
                        <a:spcBef>
                          <a:spcPts val="1200"/>
                        </a:spcBef>
                        <a:buClr>
                          <a:srgbClr val="0C8228"/>
                        </a:buClr>
                        <a:buSzPct val="80000"/>
                        <a:buFont typeface="Wingdings" panose="05000000000000000000" pitchFamily="2" charset="2"/>
                        <a:defRPr sz="1400">
                          <a:solidFill>
                            <a:schemeClr val="tx1"/>
                          </a:solidFill>
                          <a:latin typeface="Calibri" panose="020F0502020204030204" pitchFamily="34" charset="0"/>
                        </a:defRPr>
                      </a:lvl4pPr>
                      <a:lvl5pPr marL="2057400" indent="-228600">
                        <a:spcBef>
                          <a:spcPts val="1200"/>
                        </a:spcBef>
                        <a:buClr>
                          <a:srgbClr val="C0EDA8"/>
                        </a:buClr>
                        <a:buSzPct val="80000"/>
                        <a:buFont typeface="Wingdings" panose="05000000000000000000" pitchFamily="2" charset="2"/>
                        <a:defRPr sz="14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rPr>
                        <a:t>Financial database contain financial information on Indian company used for research purpose.</a:t>
                      </a:r>
                    </a:p>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j-lt"/>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n-IN" sz="1400" b="1" i="0" u="sng" strike="noStrike" cap="none" normalizeH="0" baseline="0" dirty="0">
                          <a:ln>
                            <a:noFill/>
                          </a:ln>
                          <a:solidFill>
                            <a:srgbClr val="000000"/>
                          </a:solidFill>
                          <a:effectLst/>
                          <a:latin typeface="+mj-lt"/>
                          <a:hlinkClick r:id="rId4"/>
                        </a:rPr>
                        <a:t>http://www.capitaline.com</a:t>
                      </a:r>
                      <a:endParaRPr kumimoji="0" lang="en-IN" sz="1400" b="1" i="0" u="sng" strike="noStrike" cap="none" normalizeH="0" baseline="0" dirty="0">
                        <a:ln>
                          <a:noFill/>
                        </a:ln>
                        <a:solidFill>
                          <a:srgbClr val="000000"/>
                        </a:solidFill>
                        <a:effectLst/>
                        <a:latin typeface="+mj-lt"/>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mj-lt"/>
                          <a:hlinkClick r:id="rId5"/>
                        </a:rPr>
                        <a:t>https://awsone.capitaline.com/Externel-Access-IpLogin.html</a:t>
                      </a:r>
                      <a:r>
                        <a:rPr kumimoji="0" lang="en-US" sz="1400" b="1" i="0" u="none" strike="noStrike" cap="none" normalizeH="0" baseline="0" dirty="0">
                          <a:ln>
                            <a:noFill/>
                          </a:ln>
                          <a:solidFill>
                            <a:srgbClr val="000000"/>
                          </a:solidFill>
                          <a:effectLst/>
                          <a:latin typeface="+mj-lt"/>
                        </a:rPr>
                        <a:t>  (For registration)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extLst>
                  <a:ext uri="{0D108BD9-81ED-4DB2-BD59-A6C34878D82A}">
                    <a16:rowId xmlns="" xmlns:a16="http://schemas.microsoft.com/office/drawing/2014/main" val="10003"/>
                  </a:ext>
                </a:extLst>
              </a:tr>
              <a:tr h="1030553">
                <a:tc>
                  <a:txBody>
                    <a:bodyPr/>
                    <a:lstStyle>
                      <a:lvl1pPr>
                        <a:spcBef>
                          <a:spcPts val="1800"/>
                        </a:spcBef>
                        <a:buClr>
                          <a:schemeClr val="accent1"/>
                        </a:buClr>
                        <a:buSzPct val="80000"/>
                        <a:buFont typeface="Wingdings" panose="05000000000000000000" pitchFamily="2" charset="2"/>
                        <a:defRPr sz="20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defRPr>
                          <a:solidFill>
                            <a:schemeClr val="tx1"/>
                          </a:solidFill>
                          <a:latin typeface="Calibri" panose="020F0502020204030204" pitchFamily="34" charset="0"/>
                        </a:defRPr>
                      </a:lvl2pPr>
                      <a:lvl3pPr marL="1143000" indent="-228600">
                        <a:spcBef>
                          <a:spcPts val="1200"/>
                        </a:spcBef>
                        <a:buClr>
                          <a:srgbClr val="D4E336"/>
                        </a:buClr>
                        <a:buSzPct val="80000"/>
                        <a:buFont typeface="Wingdings" panose="05000000000000000000" pitchFamily="2" charset="2"/>
                        <a:defRPr sz="2000">
                          <a:solidFill>
                            <a:schemeClr val="tx1"/>
                          </a:solidFill>
                          <a:latin typeface="Calibri" panose="020F0502020204030204" pitchFamily="34" charset="0"/>
                        </a:defRPr>
                      </a:lvl3pPr>
                      <a:lvl4pPr marL="1600200" indent="-228600">
                        <a:spcBef>
                          <a:spcPts val="1200"/>
                        </a:spcBef>
                        <a:buClr>
                          <a:srgbClr val="0C8228"/>
                        </a:buClr>
                        <a:buSzPct val="80000"/>
                        <a:buFont typeface="Wingdings" panose="05000000000000000000" pitchFamily="2" charset="2"/>
                        <a:defRPr sz="1400">
                          <a:solidFill>
                            <a:schemeClr val="tx1"/>
                          </a:solidFill>
                          <a:latin typeface="Calibri" panose="020F0502020204030204" pitchFamily="34" charset="0"/>
                        </a:defRPr>
                      </a:lvl4pPr>
                      <a:lvl5pPr marL="2057400" indent="-228600">
                        <a:spcBef>
                          <a:spcPts val="1200"/>
                        </a:spcBef>
                        <a:buClr>
                          <a:srgbClr val="C0EDA8"/>
                        </a:buClr>
                        <a:buSzPct val="80000"/>
                        <a:buFont typeface="Wingdings" panose="05000000000000000000" pitchFamily="2" charset="2"/>
                        <a:defRPr sz="14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rPr>
                        <a:t>08</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F9F9"/>
                    </a:solidFill>
                  </a:tcPr>
                </a:tc>
                <a:tc>
                  <a:txBody>
                    <a:bodyPr/>
                    <a:lstStyle>
                      <a:lvl1pPr>
                        <a:spcBef>
                          <a:spcPts val="1800"/>
                        </a:spcBef>
                        <a:buClr>
                          <a:schemeClr val="accent1"/>
                        </a:buClr>
                        <a:buSzPct val="80000"/>
                        <a:buFont typeface="Wingdings" panose="05000000000000000000" pitchFamily="2" charset="2"/>
                        <a:defRPr sz="20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defRPr>
                          <a:solidFill>
                            <a:schemeClr val="tx1"/>
                          </a:solidFill>
                          <a:latin typeface="Calibri" panose="020F0502020204030204" pitchFamily="34" charset="0"/>
                        </a:defRPr>
                      </a:lvl2pPr>
                      <a:lvl3pPr marL="1143000" indent="-228600">
                        <a:spcBef>
                          <a:spcPts val="1200"/>
                        </a:spcBef>
                        <a:buClr>
                          <a:srgbClr val="D4E336"/>
                        </a:buClr>
                        <a:buSzPct val="80000"/>
                        <a:buFont typeface="Wingdings" panose="05000000000000000000" pitchFamily="2" charset="2"/>
                        <a:defRPr sz="2000">
                          <a:solidFill>
                            <a:schemeClr val="tx1"/>
                          </a:solidFill>
                          <a:latin typeface="Calibri" panose="020F0502020204030204" pitchFamily="34" charset="0"/>
                        </a:defRPr>
                      </a:lvl3pPr>
                      <a:lvl4pPr marL="1600200" indent="-228600">
                        <a:spcBef>
                          <a:spcPts val="1200"/>
                        </a:spcBef>
                        <a:buClr>
                          <a:srgbClr val="0C8228"/>
                        </a:buClr>
                        <a:buSzPct val="80000"/>
                        <a:buFont typeface="Wingdings" panose="05000000000000000000" pitchFamily="2" charset="2"/>
                        <a:defRPr sz="1400">
                          <a:solidFill>
                            <a:schemeClr val="tx1"/>
                          </a:solidFill>
                          <a:latin typeface="Calibri" panose="020F0502020204030204" pitchFamily="34" charset="0"/>
                        </a:defRPr>
                      </a:lvl4pPr>
                      <a:lvl5pPr marL="2057400" indent="-228600">
                        <a:spcBef>
                          <a:spcPts val="1200"/>
                        </a:spcBef>
                        <a:buClr>
                          <a:srgbClr val="C0EDA8"/>
                        </a:buClr>
                        <a:buSzPct val="80000"/>
                        <a:buFont typeface="Wingdings" panose="05000000000000000000" pitchFamily="2" charset="2"/>
                        <a:defRPr sz="14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Times New Roman" panose="02020603050405020304" pitchFamily="18" charset="0"/>
                        </a:rPr>
                        <a:t>IEEE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F9F9"/>
                    </a:solidFill>
                  </a:tcPr>
                </a:tc>
                <a:tc>
                  <a:txBody>
                    <a:bodyPr/>
                    <a:lstStyle>
                      <a:lvl1pPr>
                        <a:spcBef>
                          <a:spcPts val="1800"/>
                        </a:spcBef>
                        <a:buClr>
                          <a:schemeClr val="accent1"/>
                        </a:buClr>
                        <a:buSzPct val="80000"/>
                        <a:buFont typeface="Wingdings" panose="05000000000000000000" pitchFamily="2" charset="2"/>
                        <a:defRPr sz="20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defRPr>
                          <a:solidFill>
                            <a:schemeClr val="tx1"/>
                          </a:solidFill>
                          <a:latin typeface="Calibri" panose="020F0502020204030204" pitchFamily="34" charset="0"/>
                        </a:defRPr>
                      </a:lvl2pPr>
                      <a:lvl3pPr marL="1143000" indent="-228600">
                        <a:spcBef>
                          <a:spcPts val="1200"/>
                        </a:spcBef>
                        <a:buClr>
                          <a:srgbClr val="D4E336"/>
                        </a:buClr>
                        <a:buSzPct val="80000"/>
                        <a:buFont typeface="Wingdings" panose="05000000000000000000" pitchFamily="2" charset="2"/>
                        <a:defRPr sz="2000">
                          <a:solidFill>
                            <a:schemeClr val="tx1"/>
                          </a:solidFill>
                          <a:latin typeface="Calibri" panose="020F0502020204030204" pitchFamily="34" charset="0"/>
                        </a:defRPr>
                      </a:lvl3pPr>
                      <a:lvl4pPr marL="1600200" indent="-228600">
                        <a:spcBef>
                          <a:spcPts val="1200"/>
                        </a:spcBef>
                        <a:buClr>
                          <a:srgbClr val="0C8228"/>
                        </a:buClr>
                        <a:buSzPct val="80000"/>
                        <a:buFont typeface="Wingdings" panose="05000000000000000000" pitchFamily="2" charset="2"/>
                        <a:defRPr sz="1400">
                          <a:solidFill>
                            <a:schemeClr val="tx1"/>
                          </a:solidFill>
                          <a:latin typeface="Calibri" panose="020F0502020204030204" pitchFamily="34" charset="0"/>
                        </a:defRPr>
                      </a:lvl4pPr>
                      <a:lvl5pPr marL="2057400" indent="-228600">
                        <a:spcBef>
                          <a:spcPts val="1200"/>
                        </a:spcBef>
                        <a:buClr>
                          <a:srgbClr val="C0EDA8"/>
                        </a:buClr>
                        <a:buSzPct val="80000"/>
                        <a:buFont typeface="Wingdings" panose="05000000000000000000" pitchFamily="2" charset="2"/>
                        <a:defRPr sz="14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C0EDA8"/>
                        </a:buClr>
                        <a:buSzPct val="80000"/>
                        <a:buFont typeface="Wingdings" panose="05000000000000000000" pitchFamily="2" charset="2"/>
                        <a:defRPr sz="1400">
                          <a:solidFill>
                            <a:schemeClr val="tx1"/>
                          </a:solidFill>
                          <a:latin typeface="Calibri" panose="020F050202020403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rPr>
                        <a:t>Publish journals, conference publication and e-books related to  computer and it</a:t>
                      </a:r>
                    </a:p>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j-lt"/>
                        <a:hlinkClick r:id="rId6"/>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mj-lt"/>
                          <a:hlinkClick r:id="rId6"/>
                        </a:rPr>
                        <a:t>http://ieeexplore.ieee.org</a:t>
                      </a:r>
                      <a:endParaRPr kumimoji="0" lang="en-US" sz="1400" b="1" i="0" u="none" strike="noStrike" cap="none" normalizeH="0" baseline="0" dirty="0">
                        <a:ln>
                          <a:noFill/>
                        </a:ln>
                        <a:solidFill>
                          <a:srgbClr val="000000"/>
                        </a:solidFill>
                        <a:effectLst/>
                        <a:latin typeface="+mj-lt"/>
                      </a:endParaRPr>
                    </a:p>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j-lt"/>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F9F9"/>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64341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AEF43E-3698-4ACE-988E-AA025843819B}"/>
              </a:ext>
            </a:extLst>
          </p:cNvPr>
          <p:cNvSpPr>
            <a:spLocks noGrp="1"/>
          </p:cNvSpPr>
          <p:nvPr>
            <p:ph type="title"/>
          </p:nvPr>
        </p:nvSpPr>
        <p:spPr>
          <a:xfrm>
            <a:off x="1087582" y="503238"/>
            <a:ext cx="9105900" cy="1096962"/>
          </a:xfrm>
        </p:spPr>
        <p:txBody>
          <a:bodyPr/>
          <a:lstStyle/>
          <a:p>
            <a:r>
              <a:rPr lang="en-IN" dirty="0"/>
              <a:t>Online Databases @ K J SIM</a:t>
            </a:r>
          </a:p>
        </p:txBody>
      </p:sp>
      <p:sp>
        <p:nvSpPr>
          <p:cNvPr id="3" name="Slide Number Placeholder 2">
            <a:extLst>
              <a:ext uri="{FF2B5EF4-FFF2-40B4-BE49-F238E27FC236}">
                <a16:creationId xmlns="" xmlns:a16="http://schemas.microsoft.com/office/drawing/2014/main" id="{2E54AA0A-5DEA-4D14-A49F-1A5D94EF11A2}"/>
              </a:ext>
            </a:extLst>
          </p:cNvPr>
          <p:cNvSpPr>
            <a:spLocks noGrp="1"/>
          </p:cNvSpPr>
          <p:nvPr>
            <p:ph type="sldNum" sz="quarter" idx="12"/>
          </p:nvPr>
        </p:nvSpPr>
        <p:spPr/>
        <p:txBody>
          <a:bodyPr/>
          <a:lstStyle/>
          <a:p>
            <a:fld id="{0FF54DE5-C571-48E8-A5BC-B369434E2F44}" type="slidenum">
              <a:rPr lang="en-US" smtClean="0"/>
              <a:pPr/>
              <a:t>7</a:t>
            </a:fld>
            <a:endParaRPr lang="en-US" dirty="0"/>
          </a:p>
        </p:txBody>
      </p:sp>
      <p:graphicFrame>
        <p:nvGraphicFramePr>
          <p:cNvPr id="4" name="Content Placeholder 4">
            <a:extLst>
              <a:ext uri="{FF2B5EF4-FFF2-40B4-BE49-F238E27FC236}">
                <a16:creationId xmlns="" xmlns:a16="http://schemas.microsoft.com/office/drawing/2014/main" id="{19B468F8-2C65-48B4-AEE4-4895FC1899F8}"/>
              </a:ext>
            </a:extLst>
          </p:cNvPr>
          <p:cNvGraphicFramePr>
            <a:graphicFrameLocks/>
          </p:cNvGraphicFramePr>
          <p:nvPr>
            <p:extLst>
              <p:ext uri="{D42A27DB-BD31-4B8C-83A1-F6EECF244321}">
                <p14:modId xmlns:p14="http://schemas.microsoft.com/office/powerpoint/2010/main" val="2743846241"/>
              </p:ext>
            </p:extLst>
          </p:nvPr>
        </p:nvGraphicFramePr>
        <p:xfrm>
          <a:off x="1104900" y="1348957"/>
          <a:ext cx="9999518" cy="4539577"/>
        </p:xfrm>
        <a:graphic>
          <a:graphicData uri="http://schemas.openxmlformats.org/drawingml/2006/table">
            <a:tbl>
              <a:tblPr firstRow="1" bandRow="1">
                <a:tableStyleId>{5C22544A-7EE6-4342-B048-85BDC9FD1C3A}</a:tableStyleId>
              </a:tblPr>
              <a:tblGrid>
                <a:gridCol w="769194">
                  <a:extLst>
                    <a:ext uri="{9D8B030D-6E8A-4147-A177-3AD203B41FA5}">
                      <a16:colId xmlns="" xmlns:a16="http://schemas.microsoft.com/office/drawing/2014/main" val="20000"/>
                    </a:ext>
                  </a:extLst>
                </a:gridCol>
                <a:gridCol w="2857005">
                  <a:extLst>
                    <a:ext uri="{9D8B030D-6E8A-4147-A177-3AD203B41FA5}">
                      <a16:colId xmlns="" xmlns:a16="http://schemas.microsoft.com/office/drawing/2014/main" val="20001"/>
                    </a:ext>
                  </a:extLst>
                </a:gridCol>
                <a:gridCol w="6373319">
                  <a:extLst>
                    <a:ext uri="{9D8B030D-6E8A-4147-A177-3AD203B41FA5}">
                      <a16:colId xmlns="" xmlns:a16="http://schemas.microsoft.com/office/drawing/2014/main" val="20002"/>
                    </a:ext>
                  </a:extLst>
                </a:gridCol>
              </a:tblGrid>
              <a:tr h="342425">
                <a:tc>
                  <a:txBody>
                    <a:bodyPr/>
                    <a:lstStyle/>
                    <a:p>
                      <a:pPr algn="ctr"/>
                      <a:r>
                        <a:rPr lang="en-US" sz="1800" dirty="0">
                          <a:solidFill>
                            <a:schemeClr val="bg1"/>
                          </a:solidFill>
                        </a:rPr>
                        <a:t>Sr.</a:t>
                      </a:r>
                    </a:p>
                  </a:txBody>
                  <a:tcPr marT="45712" marB="45712"/>
                </a:tc>
                <a:tc>
                  <a:txBody>
                    <a:bodyPr/>
                    <a:lstStyle/>
                    <a:p>
                      <a:pPr algn="ctr"/>
                      <a:r>
                        <a:rPr lang="en-US" sz="1400" dirty="0">
                          <a:solidFill>
                            <a:schemeClr val="bg1"/>
                          </a:solidFill>
                        </a:rPr>
                        <a:t>Database Name</a:t>
                      </a:r>
                    </a:p>
                  </a:txBody>
                  <a:tcPr marT="45712" marB="45712"/>
                </a:tc>
                <a:tc>
                  <a:txBody>
                    <a:bodyPr/>
                    <a:lstStyle/>
                    <a:p>
                      <a:r>
                        <a:rPr lang="en-US" sz="1600" dirty="0">
                          <a:solidFill>
                            <a:schemeClr val="bg1"/>
                          </a:solidFill>
                        </a:rPr>
                        <a:t>                                                Link &amp; details</a:t>
                      </a:r>
                      <a:endParaRPr lang="en-US" sz="1800" dirty="0">
                        <a:solidFill>
                          <a:schemeClr val="bg1"/>
                        </a:solidFill>
                      </a:endParaRPr>
                    </a:p>
                  </a:txBody>
                  <a:tcPr marT="45712" marB="45712"/>
                </a:tc>
                <a:extLst>
                  <a:ext uri="{0D108BD9-81ED-4DB2-BD59-A6C34878D82A}">
                    <a16:rowId xmlns="" xmlns:a16="http://schemas.microsoft.com/office/drawing/2014/main" val="10000"/>
                  </a:ext>
                </a:extLst>
              </a:tr>
              <a:tr h="1257099">
                <a:tc>
                  <a:txBody>
                    <a:bodyPr/>
                    <a:lstStyle/>
                    <a:p>
                      <a:r>
                        <a:rPr lang="en-US" sz="1400" dirty="0">
                          <a:latin typeface="+mj-lt"/>
                        </a:rPr>
                        <a:t>09</a:t>
                      </a:r>
                    </a:p>
                  </a:txBody>
                  <a:tcPr marT="45712" marB="45712"/>
                </a:tc>
                <a:tc>
                  <a:txBody>
                    <a:bodyPr/>
                    <a:lstStyle/>
                    <a:p>
                      <a:pPr marL="0" marR="0">
                        <a:lnSpc>
                          <a:spcPct val="115000"/>
                        </a:lnSpc>
                        <a:spcBef>
                          <a:spcPts val="0"/>
                        </a:spcBef>
                        <a:spcAft>
                          <a:spcPts val="0"/>
                        </a:spcAft>
                      </a:pPr>
                      <a:r>
                        <a:rPr lang="en-US" sz="1400" dirty="0">
                          <a:latin typeface="+mj-lt"/>
                          <a:ea typeface="Times New Roman"/>
                        </a:rPr>
                        <a:t>J-Gate</a:t>
                      </a:r>
                    </a:p>
                    <a:p>
                      <a:pPr marL="0" marR="0">
                        <a:lnSpc>
                          <a:spcPct val="115000"/>
                        </a:lnSpc>
                        <a:spcBef>
                          <a:spcPts val="0"/>
                        </a:spcBef>
                        <a:spcAft>
                          <a:spcPts val="0"/>
                        </a:spcAft>
                      </a:pPr>
                      <a:endParaRPr lang="en-US" sz="1400" dirty="0">
                        <a:latin typeface="+mj-lt"/>
                        <a:ea typeface="Times New Roman"/>
                      </a:endParaRPr>
                    </a:p>
                    <a:p>
                      <a:pPr marL="0" marR="0">
                        <a:lnSpc>
                          <a:spcPct val="115000"/>
                        </a:lnSpc>
                        <a:spcBef>
                          <a:spcPts val="0"/>
                        </a:spcBef>
                        <a:spcAft>
                          <a:spcPts val="0"/>
                        </a:spcAft>
                      </a:pPr>
                      <a:endParaRPr lang="en-US" sz="1400" dirty="0">
                        <a:latin typeface="+mj-lt"/>
                        <a:ea typeface="Times New Roman"/>
                      </a:endParaRPr>
                    </a:p>
                    <a:p>
                      <a:pPr marL="0" marR="0">
                        <a:lnSpc>
                          <a:spcPct val="115000"/>
                        </a:lnSpc>
                        <a:spcBef>
                          <a:spcPts val="0"/>
                        </a:spcBef>
                        <a:spcAft>
                          <a:spcPts val="0"/>
                        </a:spcAft>
                      </a:pPr>
                      <a:endParaRPr lang="en-US" sz="1400" dirty="0">
                        <a:latin typeface="+mj-lt"/>
                        <a:ea typeface="Times New Roman"/>
                      </a:endParaRPr>
                    </a:p>
                    <a:p>
                      <a:pPr marL="0" marR="0">
                        <a:lnSpc>
                          <a:spcPct val="115000"/>
                        </a:lnSpc>
                        <a:spcBef>
                          <a:spcPts val="0"/>
                        </a:spcBef>
                        <a:spcAft>
                          <a:spcPts val="0"/>
                        </a:spcAft>
                      </a:pPr>
                      <a:endParaRPr lang="en-US" sz="1400" dirty="0">
                        <a:latin typeface="+mj-lt"/>
                        <a:ea typeface="Times New Roman"/>
                      </a:endParaRPr>
                    </a:p>
                    <a:p>
                      <a:pPr marL="0" marR="0">
                        <a:lnSpc>
                          <a:spcPct val="115000"/>
                        </a:lnSpc>
                        <a:spcBef>
                          <a:spcPts val="0"/>
                        </a:spcBef>
                        <a:spcAft>
                          <a:spcPts val="0"/>
                        </a:spcAft>
                      </a:pPr>
                      <a:endParaRPr lang="en-US" sz="1400" dirty="0">
                        <a:latin typeface="+mj-lt"/>
                        <a:ea typeface="Times New Roman"/>
                      </a:endParaRPr>
                    </a:p>
                  </a:txBody>
                  <a:tcPr marL="68580" marR="68580" marT="0" marB="0"/>
                </a:tc>
                <a:tc>
                  <a:txBody>
                    <a:bodyPr/>
                    <a:lstStyle/>
                    <a:p>
                      <a:r>
                        <a:rPr lang="en-US" sz="1400" dirty="0">
                          <a:latin typeface="+mj-lt"/>
                          <a:cs typeface="Times New Roman" pitchFamily="18" charset="0"/>
                        </a:rPr>
                        <a:t>J-Gate provides seamless access to  millions of journal articles available online offered </a:t>
                      </a:r>
                      <a:r>
                        <a:rPr lang="en-US" sz="1400" dirty="0" smtClean="0">
                          <a:latin typeface="+mj-lt"/>
                          <a:cs typeface="Times New Roman" pitchFamily="18" charset="0"/>
                        </a:rPr>
                        <a:t>by </a:t>
                      </a:r>
                      <a:r>
                        <a:rPr lang="en-US" sz="1400" dirty="0">
                          <a:latin typeface="+mj-lt"/>
                          <a:cs typeface="Times New Roman" pitchFamily="18" charset="0"/>
                        </a:rPr>
                        <a:t>Publishers. It presently has a massive database of journal literature, indexed </a:t>
                      </a:r>
                      <a:r>
                        <a:rPr lang="en-US" sz="1400" dirty="0" smtClean="0">
                          <a:latin typeface="+mj-lt"/>
                          <a:cs typeface="Times New Roman" pitchFamily="18" charset="0"/>
                        </a:rPr>
                        <a:t>for</a:t>
                      </a:r>
                      <a:r>
                        <a:rPr lang="en-US" sz="1400" baseline="0" dirty="0" smtClean="0">
                          <a:latin typeface="+mj-lt"/>
                          <a:cs typeface="Times New Roman" pitchFamily="18" charset="0"/>
                        </a:rPr>
                        <a:t> </a:t>
                      </a:r>
                      <a:r>
                        <a:rPr lang="en-US" sz="1400" dirty="0" smtClean="0">
                          <a:latin typeface="+mj-lt"/>
                          <a:cs typeface="Times New Roman" pitchFamily="18" charset="0"/>
                        </a:rPr>
                        <a:t>e-journals </a:t>
                      </a:r>
                      <a:r>
                        <a:rPr lang="en-US" sz="1400" dirty="0">
                          <a:latin typeface="+mj-lt"/>
                          <a:cs typeface="Times New Roman" pitchFamily="18" charset="0"/>
                        </a:rPr>
                        <a:t>with links to full text at publisher sites</a:t>
                      </a:r>
                      <a:r>
                        <a:rPr lang="en-US" sz="1400" dirty="0" smtClean="0">
                          <a:latin typeface="+mj-lt"/>
                          <a:cs typeface="Times New Roman" pitchFamily="18" charset="0"/>
                        </a:rPr>
                        <a:t>.</a:t>
                      </a:r>
                    </a:p>
                    <a:p>
                      <a:endParaRPr lang="en-US" sz="1400" dirty="0">
                        <a:latin typeface="+mj-lt"/>
                        <a:cs typeface="Times New Roman" pitchFamily="18" charset="0"/>
                      </a:endParaRPr>
                    </a:p>
                    <a:p>
                      <a:endParaRPr lang="en-US" sz="1400" dirty="0">
                        <a:latin typeface="+mj-lt"/>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mj-lt"/>
                          <a:hlinkClick r:id="rId2"/>
                        </a:rPr>
                        <a:t>http://www.jgateplus.com</a:t>
                      </a:r>
                      <a:endParaRPr lang="en-US" sz="1400" dirty="0">
                        <a:effectLst/>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IN" sz="1400" dirty="0">
                        <a:effectLst/>
                        <a:latin typeface="+mj-lt"/>
                        <a:ea typeface="Times New Roman"/>
                      </a:endParaRPr>
                    </a:p>
                  </a:txBody>
                  <a:tcPr marT="45712" marB="45712"/>
                </a:tc>
                <a:extLst>
                  <a:ext uri="{0D108BD9-81ED-4DB2-BD59-A6C34878D82A}">
                    <a16:rowId xmlns="" xmlns:a16="http://schemas.microsoft.com/office/drawing/2014/main" val="10001"/>
                  </a:ext>
                </a:extLst>
              </a:tr>
              <a:tr h="740082">
                <a:tc>
                  <a:txBody>
                    <a:bodyPr/>
                    <a:lstStyle/>
                    <a:p>
                      <a:r>
                        <a:rPr lang="en-US" sz="1400" dirty="0">
                          <a:latin typeface="+mj-lt"/>
                        </a:rPr>
                        <a:t>10</a:t>
                      </a:r>
                    </a:p>
                  </a:txBody>
                  <a:tcPr marT="45712" marB="45712"/>
                </a:tc>
                <a:tc>
                  <a:txBody>
                    <a:bodyPr/>
                    <a:lstStyle/>
                    <a:p>
                      <a:pPr marL="0" marR="0">
                        <a:lnSpc>
                          <a:spcPct val="115000"/>
                        </a:lnSpc>
                        <a:spcBef>
                          <a:spcPts val="0"/>
                        </a:spcBef>
                        <a:spcAft>
                          <a:spcPts val="0"/>
                        </a:spcAft>
                      </a:pPr>
                      <a:r>
                        <a:rPr lang="en-US" sz="1400" dirty="0">
                          <a:latin typeface="+mj-lt"/>
                          <a:ea typeface="Times New Roman"/>
                        </a:rPr>
                        <a:t>WARC</a:t>
                      </a:r>
                    </a:p>
                    <a:p>
                      <a:pPr marL="0" marR="0">
                        <a:lnSpc>
                          <a:spcPct val="115000"/>
                        </a:lnSpc>
                        <a:spcBef>
                          <a:spcPts val="0"/>
                        </a:spcBef>
                        <a:spcAft>
                          <a:spcPts val="0"/>
                        </a:spcAft>
                      </a:pPr>
                      <a:endParaRPr lang="en-US" sz="1400" dirty="0">
                        <a:latin typeface="+mj-lt"/>
                        <a:ea typeface="Times New Roman"/>
                      </a:endParaRPr>
                    </a:p>
                  </a:txBody>
                  <a:tcPr marL="68580" marR="68580" marT="0" marB="0"/>
                </a:tc>
                <a:tc>
                  <a:txBody>
                    <a:bodyPr/>
                    <a:lstStyle/>
                    <a:p>
                      <a:pPr algn="l" fontAlgn="b"/>
                      <a:r>
                        <a:rPr lang="en-US" sz="1400" b="0" i="0" u="none" strike="noStrike" dirty="0">
                          <a:solidFill>
                            <a:srgbClr val="000000"/>
                          </a:solidFill>
                          <a:latin typeface="+mj-lt"/>
                        </a:rPr>
                        <a:t>Provides cases and articles related to marketing, advertising and communication</a:t>
                      </a:r>
                    </a:p>
                    <a:p>
                      <a:pPr algn="l" fontAlgn="b"/>
                      <a:endParaRPr lang="en-US" sz="1400" b="0" i="0" u="none" strike="noStrike" dirty="0">
                        <a:solidFill>
                          <a:srgbClr val="000000"/>
                        </a:solidFill>
                        <a:latin typeface="+mj-lt"/>
                      </a:endParaRPr>
                    </a:p>
                    <a:p>
                      <a:pPr marL="0" marR="0" indent="0" algn="l" defTabSz="914400" rtl="0" eaLnBrk="1" fontAlgn="b" latinLnBrk="0" hangingPunct="1">
                        <a:lnSpc>
                          <a:spcPct val="100000"/>
                        </a:lnSpc>
                        <a:spcBef>
                          <a:spcPts val="0"/>
                        </a:spcBef>
                        <a:spcAft>
                          <a:spcPts val="0"/>
                        </a:spcAft>
                        <a:buClrTx/>
                        <a:buSzTx/>
                        <a:buFontTx/>
                        <a:buNone/>
                        <a:tabLst/>
                        <a:defRPr/>
                      </a:pPr>
                      <a:r>
                        <a:rPr lang="en-US" sz="1400" b="1" u="sng" dirty="0">
                          <a:effectLst/>
                          <a:latin typeface="+mj-lt"/>
                          <a:hlinkClick r:id="rId3"/>
                        </a:rPr>
                        <a:t>http://www.warc.com</a:t>
                      </a:r>
                      <a:endParaRPr lang="en-US" sz="1400" b="1" u="sng" dirty="0">
                        <a:effectLst/>
                        <a:latin typeface="+mj-lt"/>
                      </a:endParaRPr>
                    </a:p>
                    <a:p>
                      <a:pPr marL="0" marR="0" indent="0" algn="l" defTabSz="914400" rtl="0" eaLnBrk="1" fontAlgn="b" latinLnBrk="0" hangingPunct="1">
                        <a:lnSpc>
                          <a:spcPct val="100000"/>
                        </a:lnSpc>
                        <a:spcBef>
                          <a:spcPts val="0"/>
                        </a:spcBef>
                        <a:spcAft>
                          <a:spcPts val="0"/>
                        </a:spcAft>
                        <a:buClrTx/>
                        <a:buSzTx/>
                        <a:buFontTx/>
                        <a:buNone/>
                        <a:tabLst/>
                        <a:defRPr/>
                      </a:pPr>
                      <a:endParaRPr lang="en-IN" sz="1400" b="1" dirty="0">
                        <a:effectLst/>
                        <a:latin typeface="+mj-lt"/>
                      </a:endParaRPr>
                    </a:p>
                  </a:txBody>
                  <a:tcPr marL="9525" marR="9525" marT="9523" marB="0" anchor="b"/>
                </a:tc>
                <a:extLst>
                  <a:ext uri="{0D108BD9-81ED-4DB2-BD59-A6C34878D82A}">
                    <a16:rowId xmlns="" xmlns:a16="http://schemas.microsoft.com/office/drawing/2014/main" val="10002"/>
                  </a:ext>
                </a:extLst>
              </a:tr>
              <a:tr h="547679">
                <a:tc>
                  <a:txBody>
                    <a:bodyPr/>
                    <a:lstStyle/>
                    <a:p>
                      <a:r>
                        <a:rPr lang="en-US" sz="1400" dirty="0">
                          <a:latin typeface="+mj-lt"/>
                        </a:rPr>
                        <a:t>11</a:t>
                      </a:r>
                    </a:p>
                  </a:txBody>
                  <a:tcPr marT="45712" marB="45712"/>
                </a:tc>
                <a:tc>
                  <a:txBody>
                    <a:bodyPr/>
                    <a:lstStyle/>
                    <a:p>
                      <a:pPr marL="0" marR="0">
                        <a:lnSpc>
                          <a:spcPct val="115000"/>
                        </a:lnSpc>
                        <a:spcBef>
                          <a:spcPts val="0"/>
                        </a:spcBef>
                        <a:spcAft>
                          <a:spcPts val="0"/>
                        </a:spcAft>
                      </a:pPr>
                      <a:r>
                        <a:rPr lang="en-US" sz="1400" dirty="0">
                          <a:latin typeface="+mj-lt"/>
                          <a:ea typeface="Times New Roman"/>
                        </a:rPr>
                        <a:t>NAV India Software</a:t>
                      </a:r>
                    </a:p>
                  </a:txBody>
                  <a:tcPr marL="68580" marR="68580" marT="0" marB="0"/>
                </a:tc>
                <a:tc>
                  <a:txBody>
                    <a:bodyPr/>
                    <a:lstStyle/>
                    <a:p>
                      <a:pPr algn="just" fontAlgn="b"/>
                      <a:r>
                        <a:rPr lang="en-US" sz="1400" b="0" i="0" u="none" strike="noStrike" dirty="0">
                          <a:solidFill>
                            <a:srgbClr val="000000"/>
                          </a:solidFill>
                          <a:latin typeface="+mj-lt"/>
                        </a:rPr>
                        <a:t>Software use to get information about mutual fund.</a:t>
                      </a:r>
                    </a:p>
                    <a:p>
                      <a:pPr algn="just" fontAlgn="b"/>
                      <a:endParaRPr lang="en-US" sz="1400" b="0" i="0" u="none" strike="noStrike" dirty="0">
                        <a:solidFill>
                          <a:srgbClr val="000000"/>
                        </a:solidFill>
                        <a:latin typeface="+mj-lt"/>
                      </a:endParaRPr>
                    </a:p>
                    <a:p>
                      <a:pPr algn="just" fontAlgn="b"/>
                      <a:r>
                        <a:rPr lang="en-US" sz="1400" b="0" i="0" u="none" strike="noStrike" dirty="0">
                          <a:solidFill>
                            <a:srgbClr val="000000"/>
                          </a:solidFill>
                          <a:latin typeface="+mj-lt"/>
                        </a:rPr>
                        <a:t>www.navindia.com</a:t>
                      </a:r>
                    </a:p>
                    <a:p>
                      <a:pPr algn="just" fontAlgn="b"/>
                      <a:endParaRPr lang="en-US" sz="1400" b="0" i="0" u="none" strike="noStrike" dirty="0">
                        <a:solidFill>
                          <a:srgbClr val="000000"/>
                        </a:solidFill>
                        <a:latin typeface="+mj-lt"/>
                      </a:endParaRPr>
                    </a:p>
                  </a:txBody>
                  <a:tcPr marL="9525" marR="9525" marT="9523" marB="0"/>
                </a:tc>
                <a:extLst>
                  <a:ext uri="{0D108BD9-81ED-4DB2-BD59-A6C34878D82A}">
                    <a16:rowId xmlns="" xmlns:a16="http://schemas.microsoft.com/office/drawing/2014/main" val="10003"/>
                  </a:ext>
                </a:extLst>
              </a:tr>
              <a:tr h="853116">
                <a:tc>
                  <a:txBody>
                    <a:bodyPr/>
                    <a:lstStyle/>
                    <a:p>
                      <a:r>
                        <a:rPr lang="en-US" sz="1400" dirty="0">
                          <a:latin typeface="+mj-lt"/>
                        </a:rPr>
                        <a:t>12</a:t>
                      </a:r>
                    </a:p>
                  </a:txBody>
                  <a:tcPr marT="45712" marB="45712"/>
                </a:tc>
                <a:tc>
                  <a:txBody>
                    <a:bodyPr/>
                    <a:lstStyle/>
                    <a:p>
                      <a:pPr marL="0" marR="0">
                        <a:lnSpc>
                          <a:spcPct val="115000"/>
                        </a:lnSpc>
                        <a:spcBef>
                          <a:spcPts val="0"/>
                        </a:spcBef>
                        <a:spcAft>
                          <a:spcPts val="0"/>
                        </a:spcAft>
                      </a:pPr>
                      <a:r>
                        <a:rPr lang="en-US" sz="1400" kern="1200" dirty="0">
                          <a:solidFill>
                            <a:schemeClr val="dk1"/>
                          </a:solidFill>
                          <a:effectLst/>
                          <a:latin typeface="+mj-lt"/>
                          <a:ea typeface="+mn-ea"/>
                          <a:cs typeface="+mn-cs"/>
                        </a:rPr>
                        <a:t>Emerald – Case Collection</a:t>
                      </a:r>
                      <a:endParaRPr lang="en-US" sz="1400" dirty="0">
                        <a:latin typeface="+mj-lt"/>
                        <a:ea typeface="Times New Roman"/>
                      </a:endParaRPr>
                    </a:p>
                    <a:p>
                      <a:pPr marL="0" marR="0">
                        <a:lnSpc>
                          <a:spcPct val="115000"/>
                        </a:lnSpc>
                        <a:spcBef>
                          <a:spcPts val="0"/>
                        </a:spcBef>
                        <a:spcAft>
                          <a:spcPts val="0"/>
                        </a:spcAft>
                      </a:pPr>
                      <a:endParaRPr lang="en-US" sz="1400" dirty="0">
                        <a:latin typeface="+mj-lt"/>
                        <a:ea typeface="Times New Roman"/>
                      </a:endParaRPr>
                    </a:p>
                  </a:txBody>
                  <a:tcPr marL="68580" marR="68580" marT="0" marB="0"/>
                </a:tc>
                <a:tc>
                  <a:txBody>
                    <a:bodyPr/>
                    <a:lstStyle/>
                    <a:p>
                      <a:pPr algn="just" fontAlgn="b"/>
                      <a:r>
                        <a:rPr lang="en-US" sz="1400" b="0" i="0" u="none" strike="noStrike" dirty="0">
                          <a:solidFill>
                            <a:srgbClr val="000000"/>
                          </a:solidFill>
                          <a:latin typeface="+mj-lt"/>
                        </a:rPr>
                        <a:t>Case</a:t>
                      </a:r>
                      <a:r>
                        <a:rPr lang="en-US" sz="1400" b="0" i="0" u="none" strike="noStrike" baseline="0" dirty="0">
                          <a:solidFill>
                            <a:srgbClr val="000000"/>
                          </a:solidFill>
                          <a:latin typeface="+mj-lt"/>
                        </a:rPr>
                        <a:t> collection of Emerald Publishers</a:t>
                      </a:r>
                    </a:p>
                    <a:p>
                      <a:pPr algn="just" fontAlgn="b"/>
                      <a:endParaRPr lang="en-US" sz="1400" b="0" i="0" u="none" strike="noStrike" baseline="0" dirty="0">
                        <a:solidFill>
                          <a:srgbClr val="000000"/>
                        </a:solidFill>
                        <a:latin typeface="+mj-lt"/>
                      </a:endParaRPr>
                    </a:p>
                    <a:p>
                      <a:pPr marL="0" marR="0" indent="0" algn="just" defTabSz="914400" rtl="0" eaLnBrk="1" fontAlgn="b" latinLnBrk="0" hangingPunct="1">
                        <a:lnSpc>
                          <a:spcPct val="100000"/>
                        </a:lnSpc>
                        <a:spcBef>
                          <a:spcPts val="0"/>
                        </a:spcBef>
                        <a:spcAft>
                          <a:spcPts val="0"/>
                        </a:spcAft>
                        <a:buClrTx/>
                        <a:buSzTx/>
                        <a:buFontTx/>
                        <a:buNone/>
                        <a:tabLst/>
                        <a:defRPr/>
                      </a:pPr>
                      <a:r>
                        <a:rPr lang="en-US" sz="1400" b="1" dirty="0">
                          <a:effectLst/>
                          <a:latin typeface="+mj-lt"/>
                        </a:rPr>
                        <a:t>http://</a:t>
                      </a:r>
                      <a:r>
                        <a:rPr lang="en-US" sz="1400" b="1" u="none" strike="noStrike" dirty="0">
                          <a:effectLst/>
                          <a:latin typeface="+mj-lt"/>
                          <a:hlinkClick r:id="rId4"/>
                        </a:rPr>
                        <a:t>www.emeraldinsight.com</a:t>
                      </a:r>
                      <a:endParaRPr lang="en-IN" sz="1400" b="1" dirty="0">
                        <a:effectLst/>
                        <a:latin typeface="+mj-lt"/>
                      </a:endParaRPr>
                    </a:p>
                    <a:p>
                      <a:pPr algn="just" fontAlgn="b"/>
                      <a:endParaRPr lang="en-US" sz="1400" b="0" i="0" u="none" strike="noStrike" dirty="0">
                        <a:solidFill>
                          <a:srgbClr val="000000"/>
                        </a:solidFill>
                        <a:latin typeface="+mj-lt"/>
                      </a:endParaRPr>
                    </a:p>
                  </a:txBody>
                  <a:tcPr marL="9525" marR="9525" marT="9523" marB="0"/>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86726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259FF4-E2BD-472D-BAC6-4A606C712321}"/>
              </a:ext>
            </a:extLst>
          </p:cNvPr>
          <p:cNvSpPr>
            <a:spLocks noGrp="1"/>
          </p:cNvSpPr>
          <p:nvPr>
            <p:ph type="title"/>
          </p:nvPr>
        </p:nvSpPr>
        <p:spPr>
          <a:xfrm>
            <a:off x="1129145" y="472065"/>
            <a:ext cx="9105900" cy="1096962"/>
          </a:xfrm>
        </p:spPr>
        <p:txBody>
          <a:bodyPr/>
          <a:lstStyle/>
          <a:p>
            <a:r>
              <a:rPr lang="en-IN" dirty="0"/>
              <a:t>Online Databases @ K J SIM</a:t>
            </a:r>
          </a:p>
        </p:txBody>
      </p:sp>
      <p:sp>
        <p:nvSpPr>
          <p:cNvPr id="3" name="Slide Number Placeholder 2">
            <a:extLst>
              <a:ext uri="{FF2B5EF4-FFF2-40B4-BE49-F238E27FC236}">
                <a16:creationId xmlns="" xmlns:a16="http://schemas.microsoft.com/office/drawing/2014/main" id="{B92B31FD-9961-4D9A-8FB2-12AD53809523}"/>
              </a:ext>
            </a:extLst>
          </p:cNvPr>
          <p:cNvSpPr>
            <a:spLocks noGrp="1"/>
          </p:cNvSpPr>
          <p:nvPr>
            <p:ph type="sldNum" sz="quarter" idx="12"/>
          </p:nvPr>
        </p:nvSpPr>
        <p:spPr/>
        <p:txBody>
          <a:bodyPr/>
          <a:lstStyle/>
          <a:p>
            <a:fld id="{0FF54DE5-C571-48E8-A5BC-B369434E2F44}" type="slidenum">
              <a:rPr lang="en-US" smtClean="0"/>
              <a:pPr/>
              <a:t>8</a:t>
            </a:fld>
            <a:endParaRPr lang="en-US" dirty="0"/>
          </a:p>
        </p:txBody>
      </p:sp>
      <p:graphicFrame>
        <p:nvGraphicFramePr>
          <p:cNvPr id="4" name="Content Placeholder 4">
            <a:extLst>
              <a:ext uri="{FF2B5EF4-FFF2-40B4-BE49-F238E27FC236}">
                <a16:creationId xmlns="" xmlns:a16="http://schemas.microsoft.com/office/drawing/2014/main" id="{BAD4A994-C9A8-412C-8DDC-946A410DEF16}"/>
              </a:ext>
            </a:extLst>
          </p:cNvPr>
          <p:cNvGraphicFramePr>
            <a:graphicFrameLocks/>
          </p:cNvGraphicFramePr>
          <p:nvPr>
            <p:extLst>
              <p:ext uri="{D42A27DB-BD31-4B8C-83A1-F6EECF244321}">
                <p14:modId xmlns:p14="http://schemas.microsoft.com/office/powerpoint/2010/main" val="1383393062"/>
              </p:ext>
            </p:extLst>
          </p:nvPr>
        </p:nvGraphicFramePr>
        <p:xfrm>
          <a:off x="1129144" y="1371600"/>
          <a:ext cx="9957955" cy="4252207"/>
        </p:xfrm>
        <a:graphic>
          <a:graphicData uri="http://schemas.openxmlformats.org/drawingml/2006/table">
            <a:tbl>
              <a:tblPr firstRow="1" bandRow="1">
                <a:tableStyleId>{5C22544A-7EE6-4342-B048-85BDC9FD1C3A}</a:tableStyleId>
              </a:tblPr>
              <a:tblGrid>
                <a:gridCol w="765997">
                  <a:extLst>
                    <a:ext uri="{9D8B030D-6E8A-4147-A177-3AD203B41FA5}">
                      <a16:colId xmlns="" xmlns:a16="http://schemas.microsoft.com/office/drawing/2014/main" val="20000"/>
                    </a:ext>
                  </a:extLst>
                </a:gridCol>
                <a:gridCol w="2845130">
                  <a:extLst>
                    <a:ext uri="{9D8B030D-6E8A-4147-A177-3AD203B41FA5}">
                      <a16:colId xmlns="" xmlns:a16="http://schemas.microsoft.com/office/drawing/2014/main" val="20001"/>
                    </a:ext>
                  </a:extLst>
                </a:gridCol>
                <a:gridCol w="6346828">
                  <a:extLst>
                    <a:ext uri="{9D8B030D-6E8A-4147-A177-3AD203B41FA5}">
                      <a16:colId xmlns="" xmlns:a16="http://schemas.microsoft.com/office/drawing/2014/main" val="20002"/>
                    </a:ext>
                  </a:extLst>
                </a:gridCol>
              </a:tblGrid>
              <a:tr h="383167">
                <a:tc>
                  <a:txBody>
                    <a:bodyPr/>
                    <a:lstStyle/>
                    <a:p>
                      <a:pPr algn="ctr"/>
                      <a:r>
                        <a:rPr lang="en-US" sz="1800" dirty="0">
                          <a:solidFill>
                            <a:schemeClr val="bg1"/>
                          </a:solidFill>
                        </a:rPr>
                        <a:t>Sr.</a:t>
                      </a:r>
                    </a:p>
                  </a:txBody>
                  <a:tcPr marT="45691" marB="45691"/>
                </a:tc>
                <a:tc>
                  <a:txBody>
                    <a:bodyPr/>
                    <a:lstStyle/>
                    <a:p>
                      <a:pPr algn="ctr"/>
                      <a:r>
                        <a:rPr lang="en-US" sz="1400" dirty="0">
                          <a:solidFill>
                            <a:schemeClr val="bg1"/>
                          </a:solidFill>
                        </a:rPr>
                        <a:t>Database Name</a:t>
                      </a:r>
                    </a:p>
                  </a:txBody>
                  <a:tcPr marT="45691" marB="45691"/>
                </a:tc>
                <a:tc>
                  <a:txBody>
                    <a:bodyPr/>
                    <a:lstStyle/>
                    <a:p>
                      <a:r>
                        <a:rPr lang="en-US" sz="1600" dirty="0"/>
                        <a:t>                                         Link &amp; Details</a:t>
                      </a:r>
                      <a:endParaRPr lang="en-US" sz="1800" dirty="0"/>
                    </a:p>
                  </a:txBody>
                  <a:tcPr marT="45691" marB="45691"/>
                </a:tc>
                <a:extLst>
                  <a:ext uri="{0D108BD9-81ED-4DB2-BD59-A6C34878D82A}">
                    <a16:rowId xmlns="" xmlns:a16="http://schemas.microsoft.com/office/drawing/2014/main" val="10000"/>
                  </a:ext>
                </a:extLst>
              </a:tr>
              <a:tr h="1217033">
                <a:tc>
                  <a:txBody>
                    <a:bodyPr/>
                    <a:lstStyle/>
                    <a:p>
                      <a:r>
                        <a:rPr lang="en-US" sz="1400" dirty="0">
                          <a:latin typeface="+mj-lt"/>
                        </a:rPr>
                        <a:t>13</a:t>
                      </a:r>
                    </a:p>
                  </a:txBody>
                  <a:tcPr marT="45691" marB="45691"/>
                </a:tc>
                <a:tc>
                  <a:txBody>
                    <a:bodyPr/>
                    <a:lstStyle/>
                    <a:p>
                      <a:pPr marL="0" marR="0">
                        <a:lnSpc>
                          <a:spcPct val="115000"/>
                        </a:lnSpc>
                        <a:spcBef>
                          <a:spcPts val="0"/>
                        </a:spcBef>
                        <a:spcAft>
                          <a:spcPts val="0"/>
                        </a:spcAft>
                      </a:pPr>
                      <a:r>
                        <a:rPr lang="en-US" sz="1400" dirty="0">
                          <a:latin typeface="+mj-lt"/>
                          <a:ea typeface="Times New Roman"/>
                        </a:rPr>
                        <a:t>EMIS</a:t>
                      </a:r>
                    </a:p>
                    <a:p>
                      <a:pPr marL="0" marR="0">
                        <a:lnSpc>
                          <a:spcPct val="115000"/>
                        </a:lnSpc>
                        <a:spcBef>
                          <a:spcPts val="0"/>
                        </a:spcBef>
                        <a:spcAft>
                          <a:spcPts val="0"/>
                        </a:spcAft>
                      </a:pPr>
                      <a:endParaRPr lang="en-US" sz="1400" dirty="0">
                        <a:latin typeface="+mj-lt"/>
                        <a:ea typeface="Times New Roman"/>
                      </a:endParaRPr>
                    </a:p>
                  </a:txBody>
                  <a:tcPr marL="68580" marR="68580" marT="0" marB="0"/>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j-lt"/>
                          <a:ea typeface="+mn-ea"/>
                          <a:cs typeface="+mn-cs"/>
                        </a:rPr>
                        <a:t>EMIS </a:t>
                      </a:r>
                      <a:r>
                        <a:rPr lang="en-GB" sz="1400" b="1" kern="1200" dirty="0">
                          <a:solidFill>
                            <a:schemeClr val="dk1"/>
                          </a:solidFill>
                          <a:effectLst/>
                          <a:latin typeface="+mj-lt"/>
                          <a:ea typeface="+mn-ea"/>
                          <a:cs typeface="+mn-cs"/>
                        </a:rPr>
                        <a:t>provides information on emerging markets</a:t>
                      </a:r>
                      <a:r>
                        <a:rPr lang="en-GB" sz="1400" kern="1200" dirty="0">
                          <a:solidFill>
                            <a:schemeClr val="dk1"/>
                          </a:solidFill>
                          <a:effectLst/>
                          <a:latin typeface="+mj-lt"/>
                          <a:ea typeface="+mn-ea"/>
                          <a:cs typeface="+mn-cs"/>
                        </a:rPr>
                        <a:t>. Covering over 125 developing countries, our information platform provides a unique blend of analysis, data and news on companies, industries and countries.  </a:t>
                      </a:r>
                      <a:endParaRPr lang="en-US" sz="1400" u="none" strike="noStrike" kern="1200" dirty="0">
                        <a:solidFill>
                          <a:schemeClr val="dk1"/>
                        </a:solidFill>
                        <a:effectLst/>
                        <a:latin typeface="+mj-lt"/>
                        <a:ea typeface="+mn-ea"/>
                        <a:cs typeface="+mn-cs"/>
                        <a:hlinkClick r:id="rId2"/>
                      </a:endParaRPr>
                    </a:p>
                    <a:p>
                      <a:pPr marL="0" marR="0" indent="0" algn="l" defTabSz="914400" rtl="0" eaLnBrk="1" fontAlgn="b" latinLnBrk="0" hangingPunct="1">
                        <a:lnSpc>
                          <a:spcPct val="100000"/>
                        </a:lnSpc>
                        <a:spcBef>
                          <a:spcPts val="0"/>
                        </a:spcBef>
                        <a:spcAft>
                          <a:spcPts val="0"/>
                        </a:spcAft>
                        <a:buClrTx/>
                        <a:buSzTx/>
                        <a:buFontTx/>
                        <a:buNone/>
                        <a:tabLst/>
                        <a:defRPr/>
                      </a:pPr>
                      <a:endParaRPr lang="en-US" sz="1400" u="none" strike="noStrike" kern="1200" dirty="0">
                        <a:solidFill>
                          <a:schemeClr val="dk1"/>
                        </a:solidFill>
                        <a:effectLst/>
                        <a:latin typeface="+mj-lt"/>
                        <a:ea typeface="+mn-ea"/>
                        <a:cs typeface="+mn-cs"/>
                        <a:hlinkClick r:id="" action="ppaction://noaction"/>
                      </a:endParaRPr>
                    </a:p>
                    <a:p>
                      <a:pPr marL="0" marR="0" indent="0" algn="l" defTabSz="9144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j-lt"/>
                          <a:ea typeface="+mn-ea"/>
                          <a:cs typeface="+mn-cs"/>
                          <a:hlinkClick r:id="" action="ppaction://noaction"/>
                        </a:rPr>
                        <a:t>https://site.securities.com/emis</a:t>
                      </a:r>
                      <a:endParaRPr lang="en-US" sz="1400" u="none" strike="noStrike" kern="1200" dirty="0">
                        <a:solidFill>
                          <a:schemeClr val="dk1"/>
                        </a:solidFill>
                        <a:effectLst/>
                        <a:latin typeface="+mj-lt"/>
                        <a:ea typeface="+mn-ea"/>
                        <a:cs typeface="+mn-cs"/>
                      </a:endParaRPr>
                    </a:p>
                    <a:p>
                      <a:pPr algn="l" fontAlgn="b"/>
                      <a:endParaRPr lang="en-US" sz="1400" b="0" i="0" u="none" strike="noStrike" dirty="0">
                        <a:solidFill>
                          <a:srgbClr val="000000"/>
                        </a:solidFill>
                        <a:latin typeface="+mj-lt"/>
                      </a:endParaRPr>
                    </a:p>
                  </a:txBody>
                  <a:tcPr marL="9525" marR="9525" marT="9520" marB="0" anchor="b"/>
                </a:tc>
                <a:extLst>
                  <a:ext uri="{0D108BD9-81ED-4DB2-BD59-A6C34878D82A}">
                    <a16:rowId xmlns="" xmlns:a16="http://schemas.microsoft.com/office/drawing/2014/main" val="10001"/>
                  </a:ext>
                </a:extLst>
              </a:tr>
              <a:tr h="1344673">
                <a:tc>
                  <a:txBody>
                    <a:bodyPr/>
                    <a:lstStyle/>
                    <a:p>
                      <a:r>
                        <a:rPr lang="en-US" sz="1400" dirty="0">
                          <a:latin typeface="+mj-lt"/>
                        </a:rPr>
                        <a:t>14</a:t>
                      </a:r>
                    </a:p>
                  </a:txBody>
                  <a:tcPr marT="45691" marB="45691"/>
                </a:tc>
                <a:tc>
                  <a:txBody>
                    <a:bodyPr/>
                    <a:lstStyle/>
                    <a:p>
                      <a:pPr marL="0" marR="0">
                        <a:lnSpc>
                          <a:spcPct val="115000"/>
                        </a:lnSpc>
                        <a:spcBef>
                          <a:spcPts val="0"/>
                        </a:spcBef>
                        <a:spcAft>
                          <a:spcPts val="0"/>
                        </a:spcAft>
                      </a:pPr>
                      <a:r>
                        <a:rPr lang="en-US" sz="1400" dirty="0">
                          <a:latin typeface="+mj-lt"/>
                          <a:ea typeface="Times New Roman"/>
                        </a:rPr>
                        <a:t>EPW</a:t>
                      </a:r>
                      <a:r>
                        <a:rPr lang="en-US" sz="1400" baseline="0" dirty="0">
                          <a:latin typeface="+mj-lt"/>
                          <a:ea typeface="Times New Roman"/>
                        </a:rPr>
                        <a:t> Research Foundation</a:t>
                      </a:r>
                    </a:p>
                    <a:p>
                      <a:pPr marL="0" marR="0">
                        <a:lnSpc>
                          <a:spcPct val="115000"/>
                        </a:lnSpc>
                        <a:spcBef>
                          <a:spcPts val="0"/>
                        </a:spcBef>
                        <a:spcAft>
                          <a:spcPts val="0"/>
                        </a:spcAft>
                      </a:pPr>
                      <a:endParaRPr lang="en-US" sz="1400" baseline="0" dirty="0">
                        <a:latin typeface="+mj-lt"/>
                        <a:ea typeface="Times New Roman"/>
                      </a:endParaRPr>
                    </a:p>
                  </a:txBody>
                  <a:tcPr marL="68580" marR="68580" marT="0" marB="0"/>
                </a:tc>
                <a:tc>
                  <a:txBody>
                    <a:bodyPr/>
                    <a:lstStyle/>
                    <a:p>
                      <a:pPr algn="l" fontAlgn="b"/>
                      <a:r>
                        <a:rPr lang="en-IN" sz="1400" dirty="0">
                          <a:latin typeface="+mj-lt"/>
                        </a:rPr>
                        <a:t>EPWRF has built up expertise in important areas of economic research and analysis. The Foundation has been focusing on a systematic compilation and dissemination of current and long-term data series on the macro-economy, as also various economic, social and demographic sectors.</a:t>
                      </a:r>
                    </a:p>
                    <a:p>
                      <a:pPr algn="l" fontAlgn="b"/>
                      <a:endParaRPr lang="en-IN" sz="1400" dirty="0">
                        <a:latin typeface="+mj-lt"/>
                      </a:endParaRPr>
                    </a:p>
                    <a:p>
                      <a:pPr algn="l" fontAlgn="b"/>
                      <a:r>
                        <a:rPr lang="en-US" sz="1400" u="none" strike="noStrike" dirty="0">
                          <a:effectLst/>
                          <a:latin typeface="+mj-lt"/>
                          <a:hlinkClick r:id="rId3"/>
                        </a:rPr>
                        <a:t>http://www.epwrfits.in</a:t>
                      </a:r>
                      <a:endParaRPr lang="en-US" sz="1400" u="none" strike="noStrike" dirty="0">
                        <a:effectLst/>
                        <a:latin typeface="+mj-lt"/>
                      </a:endParaRPr>
                    </a:p>
                    <a:p>
                      <a:pPr algn="l" fontAlgn="b"/>
                      <a:endParaRPr lang="en-US" sz="1400" b="0" i="0" u="none" strike="noStrike" dirty="0">
                        <a:solidFill>
                          <a:srgbClr val="000000"/>
                        </a:solidFill>
                        <a:latin typeface="+mj-lt"/>
                      </a:endParaRPr>
                    </a:p>
                  </a:txBody>
                  <a:tcPr marL="9525" marR="9525" marT="9520" marB="0" anchor="b"/>
                </a:tc>
                <a:extLst>
                  <a:ext uri="{0D108BD9-81ED-4DB2-BD59-A6C34878D82A}">
                    <a16:rowId xmlns="" xmlns:a16="http://schemas.microsoft.com/office/drawing/2014/main" val="10002"/>
                  </a:ext>
                </a:extLst>
              </a:tr>
              <a:tr h="1047882">
                <a:tc>
                  <a:txBody>
                    <a:bodyPr/>
                    <a:lstStyle/>
                    <a:p>
                      <a:r>
                        <a:rPr lang="en-US" sz="1400" dirty="0">
                          <a:latin typeface="+mj-lt"/>
                        </a:rPr>
                        <a:t>15</a:t>
                      </a:r>
                    </a:p>
                  </a:txBody>
                  <a:tcPr marT="45691" marB="45691"/>
                </a:tc>
                <a:tc>
                  <a:txBody>
                    <a:bodyPr/>
                    <a:lstStyle/>
                    <a:p>
                      <a:pPr marL="0" marR="0">
                        <a:lnSpc>
                          <a:spcPct val="115000"/>
                        </a:lnSpc>
                        <a:spcBef>
                          <a:spcPts val="0"/>
                        </a:spcBef>
                        <a:spcAft>
                          <a:spcPts val="0"/>
                        </a:spcAft>
                      </a:pPr>
                      <a:r>
                        <a:rPr lang="en-US" sz="1400" dirty="0">
                          <a:latin typeface="+mj-lt"/>
                          <a:ea typeface="Times New Roman"/>
                        </a:rPr>
                        <a:t>Sage Research Methods</a:t>
                      </a:r>
                    </a:p>
                    <a:p>
                      <a:pPr marL="0" marR="0">
                        <a:lnSpc>
                          <a:spcPct val="115000"/>
                        </a:lnSpc>
                        <a:spcBef>
                          <a:spcPts val="0"/>
                        </a:spcBef>
                        <a:spcAft>
                          <a:spcPts val="0"/>
                        </a:spcAft>
                      </a:pPr>
                      <a:endParaRPr lang="en-US" sz="1400" dirty="0">
                        <a:latin typeface="+mj-lt"/>
                        <a:ea typeface="Times New Roman"/>
                      </a:endParaRPr>
                    </a:p>
                  </a:txBody>
                  <a:tcPr marL="68580" marR="68580" marT="0" marB="0"/>
                </a:tc>
                <a:tc>
                  <a:txBody>
                    <a:bodyPr/>
                    <a:lstStyle/>
                    <a:p>
                      <a:pPr algn="l" fontAlgn="b"/>
                      <a:r>
                        <a:rPr lang="en-US" sz="1400" b="0" i="0" u="none" strike="noStrike" dirty="0">
                          <a:solidFill>
                            <a:srgbClr val="000000"/>
                          </a:solidFill>
                          <a:latin typeface="+mj-lt"/>
                        </a:rPr>
                        <a:t>SRM Supports research at all levels by providing materials to guide users</a:t>
                      </a:r>
                      <a:r>
                        <a:rPr lang="en-US" sz="1400" b="0" i="0" u="none" strike="noStrike" baseline="0" dirty="0">
                          <a:solidFill>
                            <a:srgbClr val="000000"/>
                          </a:solidFill>
                          <a:latin typeface="+mj-lt"/>
                        </a:rPr>
                        <a:t> through every step of the research process.</a:t>
                      </a:r>
                      <a:endParaRPr lang="en-US" sz="1400" b="0" i="0" u="none" strike="noStrike" dirty="0">
                        <a:solidFill>
                          <a:srgbClr val="000000"/>
                        </a:solidFill>
                        <a:latin typeface="+mj-lt"/>
                      </a:endParaRPr>
                    </a:p>
                    <a:p>
                      <a:pPr algn="l" fontAlgn="b"/>
                      <a:endParaRPr lang="en-US" sz="1400" b="0" i="0" u="none" strike="noStrike" dirty="0">
                        <a:solidFill>
                          <a:srgbClr val="000000"/>
                        </a:solidFill>
                        <a:latin typeface="+mj-lt"/>
                      </a:endParaRPr>
                    </a:p>
                    <a:p>
                      <a:pPr marL="0" marR="0" indent="0" algn="l" defTabSz="914400" rtl="0" eaLnBrk="1" fontAlgn="b" latinLnBrk="0" hangingPunct="1">
                        <a:lnSpc>
                          <a:spcPct val="100000"/>
                        </a:lnSpc>
                        <a:spcBef>
                          <a:spcPts val="0"/>
                        </a:spcBef>
                        <a:spcAft>
                          <a:spcPts val="0"/>
                        </a:spcAft>
                        <a:buClrTx/>
                        <a:buSzTx/>
                        <a:buFontTx/>
                        <a:buNone/>
                        <a:tabLst/>
                        <a:defRPr/>
                      </a:pPr>
                      <a:r>
                        <a:rPr lang="en-US" sz="1400" u="none" strike="noStrike" dirty="0">
                          <a:effectLst/>
                          <a:latin typeface="+mj-lt"/>
                          <a:hlinkClick r:id="rId4"/>
                        </a:rPr>
                        <a:t>http://methods.sagepub.com</a:t>
                      </a:r>
                      <a:endParaRPr lang="en-IN" sz="1400" dirty="0">
                        <a:effectLst/>
                        <a:latin typeface="+mj-lt"/>
                        <a:ea typeface="Times New Roman"/>
                      </a:endParaRPr>
                    </a:p>
                    <a:p>
                      <a:pPr marL="0" marR="0" indent="0" algn="l" defTabSz="914400" rtl="0" eaLnBrk="1" fontAlgn="b" latinLnBrk="0" hangingPunct="1">
                        <a:lnSpc>
                          <a:spcPct val="100000"/>
                        </a:lnSpc>
                        <a:spcBef>
                          <a:spcPts val="0"/>
                        </a:spcBef>
                        <a:spcAft>
                          <a:spcPts val="0"/>
                        </a:spcAft>
                        <a:buClrTx/>
                        <a:buSzTx/>
                        <a:buFontTx/>
                        <a:buNone/>
                        <a:tabLst/>
                        <a:defRPr/>
                      </a:pPr>
                      <a:endParaRPr lang="en-IN" sz="1400" dirty="0">
                        <a:effectLst/>
                        <a:latin typeface="+mj-lt"/>
                        <a:ea typeface="Times New Roman"/>
                      </a:endParaRPr>
                    </a:p>
                  </a:txBody>
                  <a:tcPr marL="9525" marR="9525" marT="9520" marB="0" anchor="b"/>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123662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2B950E-11E2-47FD-A6E4-A90AE3ED5152}"/>
              </a:ext>
            </a:extLst>
          </p:cNvPr>
          <p:cNvSpPr>
            <a:spLocks noGrp="1"/>
          </p:cNvSpPr>
          <p:nvPr>
            <p:ph type="title"/>
          </p:nvPr>
        </p:nvSpPr>
        <p:spPr>
          <a:xfrm>
            <a:off x="1104900" y="242737"/>
            <a:ext cx="9105900" cy="1096962"/>
          </a:xfrm>
        </p:spPr>
        <p:txBody>
          <a:bodyPr/>
          <a:lstStyle/>
          <a:p>
            <a:r>
              <a:rPr lang="en-IN" dirty="0"/>
              <a:t>Online Databases @ K J SIM</a:t>
            </a:r>
          </a:p>
        </p:txBody>
      </p:sp>
      <p:sp>
        <p:nvSpPr>
          <p:cNvPr id="3" name="Slide Number Placeholder 2">
            <a:extLst>
              <a:ext uri="{FF2B5EF4-FFF2-40B4-BE49-F238E27FC236}">
                <a16:creationId xmlns="" xmlns:a16="http://schemas.microsoft.com/office/drawing/2014/main" id="{B79819E8-0B8A-455B-AF4D-8AF56CFEE31E}"/>
              </a:ext>
            </a:extLst>
          </p:cNvPr>
          <p:cNvSpPr>
            <a:spLocks noGrp="1"/>
          </p:cNvSpPr>
          <p:nvPr>
            <p:ph type="sldNum" sz="quarter" idx="12"/>
          </p:nvPr>
        </p:nvSpPr>
        <p:spPr/>
        <p:txBody>
          <a:bodyPr/>
          <a:lstStyle/>
          <a:p>
            <a:fld id="{0FF54DE5-C571-48E8-A5BC-B369434E2F44}" type="slidenum">
              <a:rPr lang="en-US" smtClean="0"/>
              <a:pPr/>
              <a:t>9</a:t>
            </a:fld>
            <a:endParaRPr lang="en-US" dirty="0"/>
          </a:p>
        </p:txBody>
      </p:sp>
      <p:graphicFrame>
        <p:nvGraphicFramePr>
          <p:cNvPr id="4" name="Content Placeholder 4">
            <a:extLst>
              <a:ext uri="{FF2B5EF4-FFF2-40B4-BE49-F238E27FC236}">
                <a16:creationId xmlns="" xmlns:a16="http://schemas.microsoft.com/office/drawing/2014/main" id="{807E6254-37AA-4326-AD93-554F574FD4AE}"/>
              </a:ext>
            </a:extLst>
          </p:cNvPr>
          <p:cNvGraphicFramePr>
            <a:graphicFrameLocks/>
          </p:cNvGraphicFramePr>
          <p:nvPr>
            <p:extLst>
              <p:ext uri="{D42A27DB-BD31-4B8C-83A1-F6EECF244321}">
                <p14:modId xmlns:p14="http://schemas.microsoft.com/office/powerpoint/2010/main" val="1681463941"/>
              </p:ext>
            </p:extLst>
          </p:nvPr>
        </p:nvGraphicFramePr>
        <p:xfrm>
          <a:off x="1219199" y="1339699"/>
          <a:ext cx="9982201" cy="5619634"/>
        </p:xfrm>
        <a:graphic>
          <a:graphicData uri="http://schemas.openxmlformats.org/drawingml/2006/table">
            <a:tbl>
              <a:tblPr firstRow="1" bandRow="1">
                <a:tableStyleId>{5C22544A-7EE6-4342-B048-85BDC9FD1C3A}</a:tableStyleId>
              </a:tblPr>
              <a:tblGrid>
                <a:gridCol w="767862">
                  <a:extLst>
                    <a:ext uri="{9D8B030D-6E8A-4147-A177-3AD203B41FA5}">
                      <a16:colId xmlns="" xmlns:a16="http://schemas.microsoft.com/office/drawing/2014/main" val="20000"/>
                    </a:ext>
                  </a:extLst>
                </a:gridCol>
                <a:gridCol w="2852057">
                  <a:extLst>
                    <a:ext uri="{9D8B030D-6E8A-4147-A177-3AD203B41FA5}">
                      <a16:colId xmlns="" xmlns:a16="http://schemas.microsoft.com/office/drawing/2014/main" val="20001"/>
                    </a:ext>
                  </a:extLst>
                </a:gridCol>
                <a:gridCol w="6362282">
                  <a:extLst>
                    <a:ext uri="{9D8B030D-6E8A-4147-A177-3AD203B41FA5}">
                      <a16:colId xmlns="" xmlns:a16="http://schemas.microsoft.com/office/drawing/2014/main" val="20002"/>
                    </a:ext>
                  </a:extLst>
                </a:gridCol>
              </a:tblGrid>
              <a:tr h="342231">
                <a:tc>
                  <a:txBody>
                    <a:bodyPr/>
                    <a:lstStyle/>
                    <a:p>
                      <a:pPr algn="ctr"/>
                      <a:r>
                        <a:rPr lang="en-US" sz="1800" dirty="0">
                          <a:solidFill>
                            <a:schemeClr val="bg1"/>
                          </a:solidFill>
                        </a:rPr>
                        <a:t>Sr.</a:t>
                      </a:r>
                    </a:p>
                  </a:txBody>
                  <a:tcPr marT="45709" marB="45709"/>
                </a:tc>
                <a:tc>
                  <a:txBody>
                    <a:bodyPr/>
                    <a:lstStyle/>
                    <a:p>
                      <a:pPr algn="ctr"/>
                      <a:r>
                        <a:rPr lang="en-US" sz="1400" dirty="0">
                          <a:solidFill>
                            <a:schemeClr val="bg1"/>
                          </a:solidFill>
                        </a:rPr>
                        <a:t>Database Name</a:t>
                      </a:r>
                    </a:p>
                  </a:txBody>
                  <a:tcPr marT="45709" marB="45709"/>
                </a:tc>
                <a:tc>
                  <a:txBody>
                    <a:bodyPr/>
                    <a:lstStyle/>
                    <a:p>
                      <a:r>
                        <a:rPr lang="en-US" sz="1600" dirty="0"/>
                        <a:t>                                        Link &amp; Details</a:t>
                      </a:r>
                      <a:endParaRPr lang="en-US" sz="1800" dirty="0"/>
                    </a:p>
                  </a:txBody>
                  <a:tcPr marT="45709" marB="45709"/>
                </a:tc>
                <a:extLst>
                  <a:ext uri="{0D108BD9-81ED-4DB2-BD59-A6C34878D82A}">
                    <a16:rowId xmlns="" xmlns:a16="http://schemas.microsoft.com/office/drawing/2014/main" val="10000"/>
                  </a:ext>
                </a:extLst>
              </a:tr>
              <a:tr h="2247810">
                <a:tc>
                  <a:txBody>
                    <a:bodyPr/>
                    <a:lstStyle/>
                    <a:p>
                      <a:r>
                        <a:rPr lang="en-US" sz="1400" dirty="0">
                          <a:latin typeface="+mj-lt"/>
                        </a:rPr>
                        <a:t>16</a:t>
                      </a:r>
                    </a:p>
                  </a:txBody>
                  <a:tcPr marT="45709" marB="45709"/>
                </a:tc>
                <a:tc>
                  <a:txBody>
                    <a:bodyPr/>
                    <a:lstStyle/>
                    <a:p>
                      <a:pPr marL="0" marR="0">
                        <a:lnSpc>
                          <a:spcPct val="115000"/>
                        </a:lnSpc>
                        <a:spcBef>
                          <a:spcPts val="0"/>
                        </a:spcBef>
                        <a:spcAft>
                          <a:spcPts val="0"/>
                        </a:spcAft>
                      </a:pPr>
                      <a:r>
                        <a:rPr lang="en-US" sz="1400" dirty="0">
                          <a:latin typeface="+mj-lt"/>
                          <a:ea typeface="Times New Roman"/>
                        </a:rPr>
                        <a:t>CMIE </a:t>
                      </a:r>
                    </a:p>
                    <a:p>
                      <a:pPr marL="0" marR="0">
                        <a:lnSpc>
                          <a:spcPct val="115000"/>
                        </a:lnSpc>
                        <a:spcBef>
                          <a:spcPts val="0"/>
                        </a:spcBef>
                        <a:spcAft>
                          <a:spcPts val="0"/>
                        </a:spcAft>
                      </a:pPr>
                      <a:r>
                        <a:rPr lang="en-US" sz="1400" dirty="0">
                          <a:latin typeface="+mj-lt"/>
                          <a:ea typeface="Times New Roman"/>
                        </a:rPr>
                        <a:t>1.Consumption pyramid</a:t>
                      </a:r>
                    </a:p>
                    <a:p>
                      <a:pPr marL="0" marR="0">
                        <a:lnSpc>
                          <a:spcPct val="115000"/>
                        </a:lnSpc>
                        <a:spcBef>
                          <a:spcPts val="0"/>
                        </a:spcBef>
                        <a:spcAft>
                          <a:spcPts val="0"/>
                        </a:spcAft>
                      </a:pPr>
                      <a:r>
                        <a:rPr lang="en-US" sz="1400" dirty="0">
                          <a:latin typeface="+mj-lt"/>
                          <a:ea typeface="Times New Roman"/>
                        </a:rPr>
                        <a:t>2. Aspirational</a:t>
                      </a:r>
                      <a:r>
                        <a:rPr lang="en-US" sz="1400" baseline="0" dirty="0">
                          <a:latin typeface="+mj-lt"/>
                          <a:ea typeface="Times New Roman"/>
                        </a:rPr>
                        <a:t> India</a:t>
                      </a:r>
                    </a:p>
                    <a:p>
                      <a:pPr marL="0" marR="0">
                        <a:lnSpc>
                          <a:spcPct val="115000"/>
                        </a:lnSpc>
                        <a:spcBef>
                          <a:spcPts val="0"/>
                        </a:spcBef>
                        <a:spcAft>
                          <a:spcPts val="0"/>
                        </a:spcAft>
                      </a:pPr>
                      <a:r>
                        <a:rPr lang="en-US" sz="1400" baseline="0" dirty="0">
                          <a:latin typeface="+mj-lt"/>
                          <a:ea typeface="Times New Roman"/>
                        </a:rPr>
                        <a:t>3. Income Pyramids</a:t>
                      </a:r>
                    </a:p>
                    <a:p>
                      <a:pPr marL="0" marR="0">
                        <a:lnSpc>
                          <a:spcPct val="115000"/>
                        </a:lnSpc>
                        <a:spcBef>
                          <a:spcPts val="0"/>
                        </a:spcBef>
                        <a:spcAft>
                          <a:spcPts val="0"/>
                        </a:spcAft>
                      </a:pPr>
                      <a:r>
                        <a:rPr lang="en-US" sz="1400" baseline="0" dirty="0">
                          <a:latin typeface="+mj-lt"/>
                          <a:ea typeface="Times New Roman"/>
                        </a:rPr>
                        <a:t>4. People of India</a:t>
                      </a:r>
                    </a:p>
                    <a:p>
                      <a:pPr marL="0" marR="0">
                        <a:lnSpc>
                          <a:spcPct val="115000"/>
                        </a:lnSpc>
                        <a:spcBef>
                          <a:spcPts val="0"/>
                        </a:spcBef>
                        <a:spcAft>
                          <a:spcPts val="0"/>
                        </a:spcAft>
                      </a:pPr>
                      <a:endParaRPr lang="en-US" sz="1400" baseline="0" dirty="0">
                        <a:latin typeface="+mj-lt"/>
                        <a:ea typeface="Times New Roman"/>
                      </a:endParaRPr>
                    </a:p>
                  </a:txBody>
                  <a:tcPr marL="68580" marR="68580" marT="0" marB="0"/>
                </a:tc>
                <a:tc>
                  <a:txBody>
                    <a:bodyPr/>
                    <a:lstStyle/>
                    <a:p>
                      <a:r>
                        <a:rPr lang="en-IN" sz="1400" b="0" i="0" u="sng" kern="1200" dirty="0">
                          <a:solidFill>
                            <a:schemeClr val="dk1"/>
                          </a:solidFill>
                          <a:effectLst/>
                          <a:latin typeface="+mj-lt"/>
                          <a:ea typeface="+mn-ea"/>
                          <a:cs typeface="+mn-cs"/>
                        </a:rPr>
                        <a:t>Consumer Pyramids Household Survey (CPHS or CPDx):</a:t>
                      </a:r>
                      <a:endParaRPr lang="en-IN" sz="1400" b="0" i="0" kern="1200" dirty="0">
                        <a:solidFill>
                          <a:schemeClr val="dk1"/>
                        </a:solidFill>
                        <a:effectLst/>
                        <a:latin typeface="+mj-lt"/>
                        <a:ea typeface="+mn-ea"/>
                        <a:cs typeface="+mn-cs"/>
                      </a:endParaRPr>
                    </a:p>
                    <a:p>
                      <a:r>
                        <a:rPr lang="en-IN" sz="1400" b="0" i="0" u="none" strike="noStrike" kern="1200" dirty="0">
                          <a:solidFill>
                            <a:schemeClr val="dk1"/>
                          </a:solidFill>
                          <a:effectLst/>
                          <a:latin typeface="+mj-lt"/>
                          <a:ea typeface="+mn-ea"/>
                          <a:cs typeface="+mn-cs"/>
                        </a:rPr>
                        <a:t>It is a raw record-level time-series data from the world's largest household panel survey. This offers data of over 232,000 households and 1.19 million individuals surveyed since 2014.</a:t>
                      </a:r>
                    </a:p>
                    <a:p>
                      <a:pPr lvl="0"/>
                      <a:r>
                        <a:rPr lang="en-IN" sz="1400" b="0" i="0" u="none" strike="noStrike" kern="1200" dirty="0">
                          <a:solidFill>
                            <a:schemeClr val="dk1"/>
                          </a:solidFill>
                          <a:effectLst/>
                          <a:latin typeface="+mj-lt"/>
                          <a:ea typeface="+mn-ea"/>
                          <a:cs typeface="+mn-cs"/>
                        </a:rPr>
                        <a:t/>
                      </a:r>
                      <a:br>
                        <a:rPr lang="en-IN" sz="1400" b="0" i="0" u="none" strike="noStrike" kern="1200" dirty="0">
                          <a:solidFill>
                            <a:schemeClr val="dk1"/>
                          </a:solidFill>
                          <a:effectLst/>
                          <a:latin typeface="+mj-lt"/>
                          <a:ea typeface="+mn-ea"/>
                          <a:cs typeface="+mn-cs"/>
                        </a:rPr>
                      </a:br>
                      <a:r>
                        <a:rPr lang="en-IN" sz="1400" u="sng" kern="1200" dirty="0">
                          <a:solidFill>
                            <a:schemeClr val="dk1"/>
                          </a:solidFill>
                          <a:effectLst/>
                          <a:latin typeface="+mj-lt"/>
                          <a:ea typeface="+mn-ea"/>
                          <a:cs typeface="+mn-cs"/>
                          <a:hlinkClick r:id="rId2"/>
                        </a:rPr>
                        <a:t>https://peopleofindiadx.cmie.com/</a:t>
                      </a:r>
                      <a:endParaRPr lang="en-IN" sz="1400" kern="1200" dirty="0">
                        <a:solidFill>
                          <a:schemeClr val="dk1"/>
                        </a:solidFill>
                        <a:effectLst/>
                        <a:latin typeface="+mj-lt"/>
                        <a:ea typeface="+mn-ea"/>
                        <a:cs typeface="+mn-cs"/>
                      </a:endParaRPr>
                    </a:p>
                    <a:p>
                      <a:pPr lvl="0"/>
                      <a:r>
                        <a:rPr lang="en-IN" sz="1400" u="sng" kern="1200" dirty="0">
                          <a:solidFill>
                            <a:schemeClr val="dk1"/>
                          </a:solidFill>
                          <a:effectLst/>
                          <a:latin typeface="+mj-lt"/>
                          <a:ea typeface="+mn-ea"/>
                          <a:cs typeface="+mn-cs"/>
                          <a:hlinkClick r:id="rId3"/>
                        </a:rPr>
                        <a:t>https://aspirationalindiadx.cmie.com/</a:t>
                      </a:r>
                      <a:endParaRPr lang="en-IN" sz="1400" kern="1200" dirty="0">
                        <a:solidFill>
                          <a:schemeClr val="dk1"/>
                        </a:solidFill>
                        <a:effectLst/>
                        <a:latin typeface="+mj-lt"/>
                        <a:ea typeface="+mn-ea"/>
                        <a:cs typeface="+mn-cs"/>
                      </a:endParaRPr>
                    </a:p>
                    <a:p>
                      <a:pPr lvl="0"/>
                      <a:r>
                        <a:rPr lang="en-IN" sz="1400" u="sng" kern="1200" dirty="0">
                          <a:solidFill>
                            <a:schemeClr val="dk1"/>
                          </a:solidFill>
                          <a:effectLst/>
                          <a:latin typeface="+mj-lt"/>
                          <a:ea typeface="+mn-ea"/>
                          <a:cs typeface="+mn-cs"/>
                          <a:hlinkClick r:id="rId4"/>
                        </a:rPr>
                        <a:t>https://incomepyramidsdx.cmie.com/</a:t>
                      </a:r>
                      <a:endParaRPr lang="en-IN" sz="1400" kern="1200" dirty="0">
                        <a:solidFill>
                          <a:schemeClr val="dk1"/>
                        </a:solidFill>
                        <a:effectLst/>
                        <a:latin typeface="+mj-lt"/>
                        <a:ea typeface="+mn-ea"/>
                        <a:cs typeface="+mn-cs"/>
                      </a:endParaRPr>
                    </a:p>
                    <a:p>
                      <a:pPr lvl="0"/>
                      <a:r>
                        <a:rPr lang="en-IN" sz="1400" u="sng" kern="1200" dirty="0">
                          <a:solidFill>
                            <a:schemeClr val="dk1"/>
                          </a:solidFill>
                          <a:effectLst/>
                          <a:latin typeface="+mj-lt"/>
                          <a:ea typeface="+mn-ea"/>
                          <a:cs typeface="+mn-cs"/>
                          <a:hlinkClick r:id="rId5"/>
                        </a:rPr>
                        <a:t>https://consumptionpyramidsdx.cmie.com/</a:t>
                      </a:r>
                      <a:endParaRPr lang="en-IN" sz="1400" b="0" i="0" u="none" strike="noStrike" kern="1200" dirty="0">
                        <a:solidFill>
                          <a:schemeClr val="dk1"/>
                        </a:solidFill>
                        <a:effectLst/>
                        <a:latin typeface="+mj-lt"/>
                        <a:ea typeface="+mn-ea"/>
                        <a:cs typeface="+mn-cs"/>
                      </a:endParaRPr>
                    </a:p>
                  </a:txBody>
                  <a:tcPr marL="9525" marR="9525" marT="9523" marB="0"/>
                </a:tc>
                <a:extLst>
                  <a:ext uri="{0D108BD9-81ED-4DB2-BD59-A6C34878D82A}">
                    <a16:rowId xmlns="" xmlns:a16="http://schemas.microsoft.com/office/drawing/2014/main" val="10001"/>
                  </a:ext>
                </a:extLst>
              </a:tr>
              <a:tr h="1121230">
                <a:tc>
                  <a:txBody>
                    <a:bodyPr/>
                    <a:lstStyle/>
                    <a:p>
                      <a:r>
                        <a:rPr lang="en-US" sz="1400" dirty="0">
                          <a:latin typeface="+mj-lt"/>
                        </a:rPr>
                        <a:t>17</a:t>
                      </a:r>
                    </a:p>
                  </a:txBody>
                  <a:tcPr marT="45709" marB="45709"/>
                </a:tc>
                <a:tc>
                  <a:txBody>
                    <a:bodyPr/>
                    <a:lstStyle/>
                    <a:p>
                      <a:pPr marL="0" marR="0">
                        <a:lnSpc>
                          <a:spcPct val="115000"/>
                        </a:lnSpc>
                        <a:spcBef>
                          <a:spcPts val="0"/>
                        </a:spcBef>
                        <a:spcAft>
                          <a:spcPts val="0"/>
                        </a:spcAft>
                      </a:pPr>
                      <a:r>
                        <a:rPr lang="en-US" sz="1400" dirty="0">
                          <a:latin typeface="+mj-lt"/>
                          <a:ea typeface="Times New Roman"/>
                        </a:rPr>
                        <a:t>Taylor</a:t>
                      </a:r>
                      <a:r>
                        <a:rPr lang="en-US" sz="1400" baseline="0" dirty="0">
                          <a:latin typeface="+mj-lt"/>
                          <a:ea typeface="Times New Roman"/>
                        </a:rPr>
                        <a:t> and Francis</a:t>
                      </a:r>
                    </a:p>
                    <a:p>
                      <a:pPr marL="0" marR="0">
                        <a:lnSpc>
                          <a:spcPct val="115000"/>
                        </a:lnSpc>
                        <a:spcBef>
                          <a:spcPts val="0"/>
                        </a:spcBef>
                        <a:spcAft>
                          <a:spcPts val="0"/>
                        </a:spcAft>
                      </a:pPr>
                      <a:endParaRPr lang="en-US" sz="1400" baseline="0" dirty="0">
                        <a:latin typeface="+mj-lt"/>
                        <a:ea typeface="Times New Roman"/>
                      </a:endParaRPr>
                    </a:p>
                  </a:txBody>
                  <a:tcPr marL="68580" marR="68580" marT="0" marB="0"/>
                </a:tc>
                <a:tc>
                  <a:txBody>
                    <a:bodyPr/>
                    <a:lstStyle/>
                    <a:p>
                      <a:pPr marL="0" marR="0" indent="0" algn="just" defTabSz="914400" rtl="0" eaLnBrk="1" fontAlgn="b" latinLnBrk="0" hangingPunct="1">
                        <a:lnSpc>
                          <a:spcPct val="100000"/>
                        </a:lnSpc>
                        <a:spcBef>
                          <a:spcPts val="0"/>
                        </a:spcBef>
                        <a:spcAft>
                          <a:spcPts val="0"/>
                        </a:spcAft>
                        <a:buClrTx/>
                        <a:buSzTx/>
                        <a:buFontTx/>
                        <a:buNone/>
                        <a:tabLst/>
                        <a:defRPr/>
                      </a:pPr>
                      <a:r>
                        <a:rPr lang="en-US" sz="1400" dirty="0">
                          <a:latin typeface="+mj-lt"/>
                          <a:ea typeface="Times New Roman"/>
                        </a:rPr>
                        <a:t>Taylor</a:t>
                      </a:r>
                      <a:r>
                        <a:rPr lang="en-US" sz="1400" baseline="0" dirty="0">
                          <a:latin typeface="+mj-lt"/>
                          <a:ea typeface="Times New Roman"/>
                        </a:rPr>
                        <a:t> and Francis </a:t>
                      </a:r>
                      <a:r>
                        <a:rPr lang="en-IN" sz="1400" dirty="0">
                          <a:latin typeface="+mj-lt"/>
                        </a:rPr>
                        <a:t> is the e-journal content platform gives online access to business management</a:t>
                      </a:r>
                      <a:r>
                        <a:rPr lang="en-IN" sz="1400" baseline="0" dirty="0">
                          <a:latin typeface="+mj-lt"/>
                        </a:rPr>
                        <a:t> collection</a:t>
                      </a:r>
                      <a:r>
                        <a:rPr lang="en-IN" sz="1400" dirty="0">
                          <a:latin typeface="+mj-lt"/>
                        </a:rPr>
                        <a:t>  ejournals published by Taylor &amp; Francis , with a powerful search that makes it simple to discover the most relevant research for readers</a:t>
                      </a:r>
                      <a:endParaRPr lang="en-US" sz="1400" b="0" i="0" u="none" strike="noStrike" dirty="0">
                        <a:solidFill>
                          <a:srgbClr val="000000"/>
                        </a:solidFill>
                        <a:latin typeface="+mj-lt"/>
                      </a:endParaRPr>
                    </a:p>
                    <a:p>
                      <a:pPr algn="just" fontAlgn="b"/>
                      <a:endParaRPr lang="en-US" sz="1400" b="0" i="0" u="none" strike="noStrike" dirty="0">
                        <a:solidFill>
                          <a:srgbClr val="000000"/>
                        </a:solidFill>
                        <a:latin typeface="+mj-lt"/>
                      </a:endParaRPr>
                    </a:p>
                    <a:p>
                      <a:pPr marL="0" marR="0" indent="0" algn="just" defTabSz="914400" rtl="0" eaLnBrk="1" fontAlgn="b" latinLnBrk="0" hangingPunct="1">
                        <a:lnSpc>
                          <a:spcPct val="100000"/>
                        </a:lnSpc>
                        <a:spcBef>
                          <a:spcPts val="0"/>
                        </a:spcBef>
                        <a:spcAft>
                          <a:spcPts val="0"/>
                        </a:spcAft>
                        <a:buClrTx/>
                        <a:buSzTx/>
                        <a:buFontTx/>
                        <a:buNone/>
                        <a:tabLst/>
                        <a:defRPr/>
                      </a:pPr>
                      <a:r>
                        <a:rPr lang="en-US" sz="1400" b="1" u="sng" kern="1200" dirty="0">
                          <a:solidFill>
                            <a:schemeClr val="dk1"/>
                          </a:solidFill>
                          <a:effectLst/>
                          <a:latin typeface="+mj-lt"/>
                          <a:ea typeface="+mn-ea"/>
                          <a:cs typeface="+mn-cs"/>
                          <a:hlinkClick r:id="rId6"/>
                        </a:rPr>
                        <a:t>https://www.tandfonline.com</a:t>
                      </a:r>
                      <a:endParaRPr lang="en-IN" sz="1400" b="1" dirty="0">
                        <a:effectLst/>
                        <a:latin typeface="+mj-lt"/>
                        <a:ea typeface="Times New Roman"/>
                      </a:endParaRPr>
                    </a:p>
                    <a:p>
                      <a:pPr algn="just" fontAlgn="b"/>
                      <a:endParaRPr lang="en-US" sz="1400" b="0" i="0" u="none" strike="noStrike" dirty="0">
                        <a:solidFill>
                          <a:srgbClr val="000000"/>
                        </a:solidFill>
                        <a:latin typeface="+mj-lt"/>
                      </a:endParaRPr>
                    </a:p>
                  </a:txBody>
                  <a:tcPr marL="9525" marR="9525" marT="9523" marB="0"/>
                </a:tc>
                <a:extLst>
                  <a:ext uri="{0D108BD9-81ED-4DB2-BD59-A6C34878D82A}">
                    <a16:rowId xmlns="" xmlns:a16="http://schemas.microsoft.com/office/drawing/2014/main" val="10002"/>
                  </a:ext>
                </a:extLst>
              </a:tr>
              <a:tr h="1121230">
                <a:tc>
                  <a:txBody>
                    <a:bodyPr/>
                    <a:lstStyle/>
                    <a:p>
                      <a:r>
                        <a:rPr lang="en-US" sz="1400" dirty="0">
                          <a:latin typeface="+mj-lt"/>
                        </a:rPr>
                        <a:t>18</a:t>
                      </a:r>
                    </a:p>
                  </a:txBody>
                  <a:tcPr marT="45709" marB="45709"/>
                </a:tc>
                <a:tc>
                  <a:txBody>
                    <a:bodyPr/>
                    <a:lstStyle/>
                    <a:p>
                      <a:pPr marL="0" marR="0">
                        <a:lnSpc>
                          <a:spcPct val="115000"/>
                        </a:lnSpc>
                        <a:spcBef>
                          <a:spcPts val="0"/>
                        </a:spcBef>
                        <a:spcAft>
                          <a:spcPts val="0"/>
                        </a:spcAft>
                      </a:pPr>
                      <a:r>
                        <a:rPr lang="en-IN" sz="1400" kern="1200" dirty="0">
                          <a:solidFill>
                            <a:schemeClr val="dk1"/>
                          </a:solidFill>
                          <a:effectLst/>
                          <a:latin typeface="+mj-lt"/>
                          <a:ea typeface="+mn-ea"/>
                          <a:cs typeface="+mn-cs"/>
                        </a:rPr>
                        <a:t>Epigeum and Avoiding Plaigarism (oxford)</a:t>
                      </a:r>
                      <a:endParaRPr lang="en-US" sz="1400" kern="1200" dirty="0">
                        <a:solidFill>
                          <a:schemeClr val="dk1"/>
                        </a:solidFill>
                        <a:effectLst/>
                        <a:latin typeface="+mj-lt"/>
                        <a:ea typeface="+mn-ea"/>
                        <a:cs typeface="+mn-cs"/>
                      </a:endParaRPr>
                    </a:p>
                    <a:p>
                      <a:pPr marL="0" marR="0">
                        <a:lnSpc>
                          <a:spcPct val="115000"/>
                        </a:lnSpc>
                        <a:spcBef>
                          <a:spcPts val="0"/>
                        </a:spcBef>
                        <a:spcAft>
                          <a:spcPts val="0"/>
                        </a:spcAft>
                      </a:pPr>
                      <a:endParaRPr lang="en-US" sz="1400" baseline="0" dirty="0">
                        <a:latin typeface="+mj-lt"/>
                        <a:ea typeface="Times New Roman"/>
                      </a:endParaRPr>
                    </a:p>
                  </a:txBody>
                  <a:tcPr marL="68580" marR="68580" marT="0" marB="0"/>
                </a:tc>
                <a:tc>
                  <a:txBody>
                    <a:bodyPr/>
                    <a:lstStyle/>
                    <a:p>
                      <a:pPr algn="just" fontAlgn="b"/>
                      <a:r>
                        <a:rPr lang="en-IN" sz="1400" dirty="0">
                          <a:latin typeface="+mj-lt"/>
                        </a:rPr>
                        <a:t>Epigeum is concise but comprehensive online course on how to avoid plagiarism, covering the use of citations and references, accurate paraphrasing, and good study habits. </a:t>
                      </a:r>
                      <a:endParaRPr lang="en-US" sz="1400" b="0" i="0" u="none" strike="noStrike" dirty="0">
                        <a:solidFill>
                          <a:srgbClr val="000000"/>
                        </a:solidFill>
                        <a:latin typeface="+mj-lt"/>
                      </a:endParaRPr>
                    </a:p>
                    <a:p>
                      <a:pPr algn="just" fontAlgn="b"/>
                      <a:endParaRPr lang="en-US" sz="1400" b="0" i="0" u="none" strike="noStrike" dirty="0">
                        <a:solidFill>
                          <a:srgbClr val="000000"/>
                        </a:solidFill>
                        <a:latin typeface="+mj-lt"/>
                      </a:endParaRPr>
                    </a:p>
                    <a:p>
                      <a:pPr marL="0" marR="0" indent="0" algn="just" defTabSz="914400" rtl="0" eaLnBrk="1" fontAlgn="b" latinLnBrk="0" hangingPunct="1">
                        <a:lnSpc>
                          <a:spcPct val="100000"/>
                        </a:lnSpc>
                        <a:spcBef>
                          <a:spcPts val="0"/>
                        </a:spcBef>
                        <a:spcAft>
                          <a:spcPts val="0"/>
                        </a:spcAft>
                        <a:buClrTx/>
                        <a:buSzTx/>
                        <a:buFontTx/>
                        <a:buNone/>
                        <a:tabLst/>
                        <a:defRPr/>
                      </a:pPr>
                      <a:endParaRPr lang="en-US" sz="1400" u="none" strike="noStrike" dirty="0">
                        <a:effectLst/>
                        <a:latin typeface="+mj-lt"/>
                        <a:hlinkClick r:id="rId7"/>
                      </a:endParaRPr>
                    </a:p>
                    <a:p>
                      <a:pPr marL="0" marR="0" indent="0" algn="just" defTabSz="914400" rtl="0" eaLnBrk="1" fontAlgn="b" latinLnBrk="0" hangingPunct="1">
                        <a:lnSpc>
                          <a:spcPct val="100000"/>
                        </a:lnSpc>
                        <a:spcBef>
                          <a:spcPts val="0"/>
                        </a:spcBef>
                        <a:spcAft>
                          <a:spcPts val="0"/>
                        </a:spcAft>
                        <a:buClrTx/>
                        <a:buSzTx/>
                        <a:buFontTx/>
                        <a:buNone/>
                        <a:tabLst/>
                        <a:defRPr/>
                      </a:pPr>
                      <a:r>
                        <a:rPr lang="en-US" sz="1400" b="1" u="none" strike="noStrike" dirty="0">
                          <a:effectLst/>
                          <a:latin typeface="+mj-lt"/>
                          <a:hlinkClick r:id="rId7"/>
                        </a:rPr>
                        <a:t>https://plagiarism.epigeum.com</a:t>
                      </a:r>
                      <a:endParaRPr lang="en-IN" sz="1400" b="1" dirty="0">
                        <a:effectLst/>
                        <a:latin typeface="+mj-lt"/>
                      </a:endParaRPr>
                    </a:p>
                    <a:p>
                      <a:pPr algn="just" fontAlgn="b"/>
                      <a:endParaRPr lang="en-US" sz="1400" b="0" i="0" u="none" strike="noStrike" dirty="0">
                        <a:solidFill>
                          <a:srgbClr val="000000"/>
                        </a:solidFill>
                        <a:latin typeface="+mj-lt"/>
                      </a:endParaRPr>
                    </a:p>
                  </a:txBody>
                  <a:tcPr marL="9525" marR="9525" marT="9523" marB="0"/>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67382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 J Somaiya Institute of Management PPT">
  <a:themeElements>
    <a:clrScheme name="Somaiya Brand Gudielines Colours">
      <a:dk1>
        <a:srgbClr val="231F20"/>
      </a:dk1>
      <a:lt1>
        <a:sysClr val="window" lastClr="FFFFFF"/>
      </a:lt1>
      <a:dk2>
        <a:srgbClr val="231F20"/>
      </a:dk2>
      <a:lt2>
        <a:srgbClr val="FFFFFF"/>
      </a:lt2>
      <a:accent1>
        <a:srgbClr val="B7202E"/>
      </a:accent1>
      <a:accent2>
        <a:srgbClr val="58595B"/>
      </a:accent2>
      <a:accent3>
        <a:srgbClr val="ED1C24"/>
      </a:accent3>
      <a:accent4>
        <a:srgbClr val="231F20"/>
      </a:accent4>
      <a:accent5>
        <a:srgbClr val="FDCB05"/>
      </a:accent5>
      <a:accent6>
        <a:srgbClr val="F58220"/>
      </a:accent6>
      <a:hlink>
        <a:srgbClr val="B7202E"/>
      </a:hlink>
      <a:folHlink>
        <a:srgbClr val="58595B"/>
      </a:folHlink>
    </a:clrScheme>
    <a:fontScheme name="Somaiya Vidyavihar Brand Fonts">
      <a:majorFont>
        <a:latin typeface="Marcellus"/>
        <a:ea typeface=""/>
        <a:cs typeface=""/>
      </a:majorFont>
      <a:minorFont>
        <a:latin typeface="Fira Sans"/>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2022</TotalTime>
  <Words>1369</Words>
  <Application>Microsoft Office PowerPoint</Application>
  <PresentationFormat>Widescreen</PresentationFormat>
  <Paragraphs>302</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Fira Sans</vt:lpstr>
      <vt:lpstr>Marcellus</vt:lpstr>
      <vt:lpstr>Times New Roman</vt:lpstr>
      <vt:lpstr>Wingdings</vt:lpstr>
      <vt:lpstr>K J Somaiya Institute of Management PPT</vt:lpstr>
      <vt:lpstr>PowerPoint Presentation</vt:lpstr>
      <vt:lpstr> Glimpses of Library</vt:lpstr>
      <vt:lpstr>Glimpses of Library</vt:lpstr>
      <vt:lpstr>Glimpses of Library</vt:lpstr>
      <vt:lpstr>Online Databases @ K J SIM</vt:lpstr>
      <vt:lpstr>Online Databases @ K J SIM</vt:lpstr>
      <vt:lpstr>Online Databases @ K J SIM</vt:lpstr>
      <vt:lpstr>Online Databases @ K J SIM</vt:lpstr>
      <vt:lpstr>Online Databases @ K J SIM</vt:lpstr>
      <vt:lpstr>Online Databases @ K J SIM</vt:lpstr>
      <vt:lpstr>Online Databases @ K J SIM</vt:lpstr>
      <vt:lpstr>Online Databases @ K J SIM</vt:lpstr>
      <vt:lpstr>e-Books</vt:lpstr>
      <vt:lpstr> Library Facilities</vt:lpstr>
      <vt:lpstr> Library Policies</vt:lpstr>
      <vt:lpstr> Library Fine - Policy</vt:lpstr>
      <vt:lpstr> Renewal of Books</vt:lpstr>
      <vt:lpstr> Global common circulation policy</vt:lpstr>
      <vt:lpstr> LIBRARY TIMINGS</vt:lpstr>
      <vt:lpstr>How to access E-Resources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APD</dc:creator>
  <cp:lastModifiedBy>Admin</cp:lastModifiedBy>
  <cp:revision>180</cp:revision>
  <dcterms:created xsi:type="dcterms:W3CDTF">2020-05-25T10:48:33Z</dcterms:created>
  <dcterms:modified xsi:type="dcterms:W3CDTF">2022-10-10T10:39:39Z</dcterms:modified>
</cp:coreProperties>
</file>